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24"/>
  </p:notesMasterIdLst>
  <p:sldIdLst>
    <p:sldId id="256" r:id="rId2"/>
    <p:sldId id="261" r:id="rId3"/>
    <p:sldId id="257" r:id="rId4"/>
    <p:sldId id="263" r:id="rId5"/>
    <p:sldId id="289" r:id="rId6"/>
    <p:sldId id="267" r:id="rId7"/>
    <p:sldId id="259" r:id="rId8"/>
    <p:sldId id="286" r:id="rId9"/>
    <p:sldId id="287" r:id="rId10"/>
    <p:sldId id="288" r:id="rId11"/>
    <p:sldId id="269" r:id="rId12"/>
    <p:sldId id="291" r:id="rId13"/>
    <p:sldId id="290" r:id="rId14"/>
    <p:sldId id="293" r:id="rId15"/>
    <p:sldId id="296" r:id="rId16"/>
    <p:sldId id="295" r:id="rId17"/>
    <p:sldId id="297" r:id="rId18"/>
    <p:sldId id="298" r:id="rId19"/>
    <p:sldId id="260" r:id="rId20"/>
    <p:sldId id="272" r:id="rId21"/>
    <p:sldId id="273" r:id="rId22"/>
    <p:sldId id="292" r:id="rId23"/>
  </p:sldIdLst>
  <p:sldSz cx="9144000" cy="5143500" type="screen16x9"/>
  <p:notesSz cx="6858000" cy="9144000"/>
  <p:embeddedFontLst>
    <p:embeddedFont>
      <p:font typeface="Bangers" panose="020B0604020202020204" charset="0"/>
      <p:regular r:id="rId25"/>
    </p:embeddedFont>
    <p:embeddedFont>
      <p:font typeface="Sniglet" panose="020B0604020202020204" charset="0"/>
      <p:regular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73CC32-C670-4AF8-A750-9ED78418813A}">
  <a:tblStyle styleId="{D073CC32-C670-4AF8-A750-9ED7841881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61861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8081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3159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3531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8065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3218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8559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51644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75998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6804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10057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6940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8500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67434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48588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330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5707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7342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848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7183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0608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1538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990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1315275" y="9212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>
            <a:off x="1010475" y="6164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572125" y="2068625"/>
            <a:ext cx="427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accent4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3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/>
          <p:nvPr/>
        </p:nvSpPr>
        <p:spPr>
          <a:xfrm rot="169468" flipH="1">
            <a:off x="3608972" y="646196"/>
            <a:ext cx="5247975" cy="3809532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001936">
              <a:alpha val="21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/>
          <p:nvPr/>
        </p:nvSpPr>
        <p:spPr>
          <a:xfrm rot="169468" flipH="1">
            <a:off x="3380372" y="417596"/>
            <a:ext cx="5247975" cy="3809532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4101125" y="1659550"/>
            <a:ext cx="376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4101125" y="2687651"/>
            <a:ext cx="3767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accent2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 descr="comic-02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/>
          <p:nvPr/>
        </p:nvSpPr>
        <p:spPr>
          <a:xfrm>
            <a:off x="1992350" y="37775"/>
            <a:ext cx="5616577" cy="5220440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24" name="Google Shape;24;p4"/>
          <p:cNvSpPr/>
          <p:nvPr/>
        </p:nvSpPr>
        <p:spPr>
          <a:xfrm>
            <a:off x="1763750" y="-114625"/>
            <a:ext cx="5616577" cy="5220440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2905800" y="2161800"/>
            <a:ext cx="3332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latin typeface="Bangers"/>
                <a:ea typeface="Bangers"/>
                <a:cs typeface="Bangers"/>
                <a:sym typeface="Bangers"/>
              </a:defRPr>
            </a:lvl1pPr>
            <a:lvl2pPr lvl="1">
              <a:buNone/>
              <a:defRPr>
                <a:latin typeface="Bangers"/>
                <a:ea typeface="Bangers"/>
                <a:cs typeface="Bangers"/>
                <a:sym typeface="Bangers"/>
              </a:defRPr>
            </a:lvl2pPr>
            <a:lvl3pPr lvl="2">
              <a:buNone/>
              <a:defRPr>
                <a:latin typeface="Bangers"/>
                <a:ea typeface="Bangers"/>
                <a:cs typeface="Bangers"/>
                <a:sym typeface="Bangers"/>
              </a:defRPr>
            </a:lvl3pPr>
            <a:lvl4pPr lvl="3">
              <a:buNone/>
              <a:defRPr>
                <a:latin typeface="Bangers"/>
                <a:ea typeface="Bangers"/>
                <a:cs typeface="Bangers"/>
                <a:sym typeface="Bangers"/>
              </a:defRPr>
            </a:lvl4pPr>
            <a:lvl5pPr lvl="4">
              <a:buNone/>
              <a:defRPr>
                <a:latin typeface="Bangers"/>
                <a:ea typeface="Bangers"/>
                <a:cs typeface="Bangers"/>
                <a:sym typeface="Bangers"/>
              </a:defRPr>
            </a:lvl5pPr>
            <a:lvl6pPr lvl="5">
              <a:buNone/>
              <a:defRPr>
                <a:latin typeface="Bangers"/>
                <a:ea typeface="Bangers"/>
                <a:cs typeface="Bangers"/>
                <a:sym typeface="Bangers"/>
              </a:defRPr>
            </a:lvl6pPr>
            <a:lvl7pPr lvl="6">
              <a:buNone/>
              <a:defRPr>
                <a:latin typeface="Bangers"/>
                <a:ea typeface="Bangers"/>
                <a:cs typeface="Bangers"/>
                <a:sym typeface="Bangers"/>
              </a:defRPr>
            </a:lvl7pPr>
            <a:lvl8pPr lvl="7">
              <a:buNone/>
              <a:defRPr>
                <a:latin typeface="Bangers"/>
                <a:ea typeface="Bangers"/>
                <a:cs typeface="Bangers"/>
                <a:sym typeface="Bangers"/>
              </a:defRPr>
            </a:lvl8pPr>
            <a:lvl9pPr lvl="8">
              <a:buNone/>
              <a:defRPr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solidFill>
          <a:schemeClr val="accent3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0" name="Google Shape;30;p5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×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solidFill>
          <a:srgbClr val="24965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6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7" name="Google Shape;37;p6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073625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74251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bg>
      <p:bgPr>
        <a:solidFill>
          <a:schemeClr val="accent5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7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7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45" name="Google Shape;45;p7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902950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3315993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5729035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accent6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8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8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54" name="Google Shape;54;p8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00A7E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niglet"/>
              <a:buChar char="×"/>
              <a:defRPr sz="30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C4CA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ctrTitle"/>
          </p:nvPr>
        </p:nvSpPr>
        <p:spPr>
          <a:xfrm>
            <a:off x="2572125" y="2068625"/>
            <a:ext cx="427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5000" dirty="0" smtClean="0"/>
              <a:t>Resolución</a:t>
            </a:r>
            <a:r>
              <a:rPr lang="en" sz="5000" dirty="0" smtClean="0"/>
              <a:t> de problemas con números enteros </a:t>
            </a:r>
            <a:endParaRPr sz="5000" dirty="0"/>
          </a:p>
        </p:txBody>
      </p:sp>
      <p:sp>
        <p:nvSpPr>
          <p:cNvPr id="3" name="Google Shape;70;p11"/>
          <p:cNvSpPr txBox="1">
            <a:spLocks/>
          </p:cNvSpPr>
          <p:nvPr/>
        </p:nvSpPr>
        <p:spPr>
          <a:xfrm>
            <a:off x="4850626" y="4070606"/>
            <a:ext cx="4376502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Bangers"/>
              <a:buNone/>
              <a:defRPr sz="64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Bangers"/>
              <a:buNone/>
              <a:defRPr sz="64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Bangers"/>
              <a:buNone/>
              <a:defRPr sz="64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Bangers"/>
              <a:buNone/>
              <a:defRPr sz="64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Bangers"/>
              <a:buNone/>
              <a:defRPr sz="64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Bangers"/>
              <a:buNone/>
              <a:defRPr sz="64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Bangers"/>
              <a:buNone/>
              <a:defRPr sz="64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Bangers"/>
              <a:buNone/>
              <a:defRPr sz="64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Bangers"/>
              <a:buNone/>
              <a:defRPr sz="64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r>
              <a:rPr lang="es-MX" sz="3600" dirty="0" smtClean="0"/>
              <a:t>Usando el método </a:t>
            </a:r>
            <a:r>
              <a:rPr lang="es-MX" sz="3600" dirty="0" err="1" smtClean="0"/>
              <a:t>polya</a:t>
            </a:r>
            <a:endParaRPr lang="es-MX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965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>
            <a:spLocks noGrp="1"/>
          </p:cNvSpPr>
          <p:nvPr>
            <p:ph type="body" idx="1"/>
          </p:nvPr>
        </p:nvSpPr>
        <p:spPr>
          <a:xfrm>
            <a:off x="1017950" y="1508560"/>
            <a:ext cx="6946499" cy="14840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s-MX" b="1" dirty="0" smtClean="0"/>
              <a:t>Elabore </a:t>
            </a:r>
            <a:r>
              <a:rPr lang="es-MX" b="1" dirty="0"/>
              <a:t>un </a:t>
            </a:r>
            <a:r>
              <a:rPr lang="es-MX" b="1" dirty="0" smtClean="0"/>
              <a:t>plan</a:t>
            </a:r>
            <a:endParaRPr lang="es-MX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L" dirty="0" smtClean="0">
                <a:solidFill>
                  <a:srgbClr val="00B050"/>
                </a:solidFill>
              </a:rPr>
              <a:t>¿Qué hago?    	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L" dirty="0" smtClean="0">
                <a:solidFill>
                  <a:srgbClr val="00B050"/>
                </a:solidFill>
              </a:rPr>
              <a:t>¿Cómo puedo calcular la distancia entre los animales?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M</a:t>
            </a:r>
            <a:r>
              <a:rPr lang="en" dirty="0" smtClean="0"/>
              <a:t>étodo polya. </a:t>
            </a:r>
            <a:r>
              <a:rPr lang="es-CL" dirty="0" smtClean="0"/>
              <a:t>P</a:t>
            </a:r>
            <a:r>
              <a:rPr lang="en" dirty="0" smtClean="0"/>
              <a:t>aso 2</a:t>
            </a:r>
            <a:endParaRPr dirty="0"/>
          </a:p>
        </p:txBody>
      </p:sp>
      <p:sp>
        <p:nvSpPr>
          <p:cNvPr id="136" name="Google Shape;136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5" name="Google Shape;142;p19"/>
          <p:cNvSpPr txBox="1">
            <a:spLocks noGrp="1"/>
          </p:cNvSpPr>
          <p:nvPr>
            <p:ph type="body" idx="1"/>
          </p:nvPr>
        </p:nvSpPr>
        <p:spPr>
          <a:xfrm>
            <a:off x="1764350" y="2831203"/>
            <a:ext cx="3649313" cy="1678451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L" dirty="0" smtClean="0"/>
              <a:t>¿Sumo? 	¿Resto?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L" dirty="0" smtClean="0"/>
              <a:t>¿Uso la recta numérica?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L" dirty="0" smtClean="0"/>
              <a:t>¿Multiplico?	¿Divido?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24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300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5" name="Google Shape;134;p18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M</a:t>
            </a:r>
            <a:r>
              <a:rPr lang="en" dirty="0" smtClean="0"/>
              <a:t>étodo polya. </a:t>
            </a:r>
            <a:r>
              <a:rPr lang="es-CL" dirty="0" smtClean="0"/>
              <a:t>P</a:t>
            </a:r>
            <a:r>
              <a:rPr lang="en" dirty="0" smtClean="0"/>
              <a:t>aso 3</a:t>
            </a:r>
            <a:endParaRPr dirty="0"/>
          </a:p>
        </p:txBody>
      </p:sp>
      <p:sp>
        <p:nvSpPr>
          <p:cNvPr id="17" name="Google Shape;133;p18"/>
          <p:cNvSpPr txBox="1">
            <a:spLocks/>
          </p:cNvSpPr>
          <p:nvPr/>
        </p:nvSpPr>
        <p:spPr>
          <a:xfrm>
            <a:off x="1170350" y="2076344"/>
            <a:ext cx="3890278" cy="5488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s-MX" sz="2200" dirty="0" smtClean="0">
                <a:solidFill>
                  <a:srgbClr val="FFC000"/>
                </a:solidFill>
                <a:latin typeface="Sniglet" panose="020B0604020202020204" charset="0"/>
              </a:rPr>
              <a:t>Ubicar en la recta numérica</a:t>
            </a:r>
          </a:p>
        </p:txBody>
      </p:sp>
      <p:sp>
        <p:nvSpPr>
          <p:cNvPr id="19" name="Google Shape;133;p18"/>
          <p:cNvSpPr txBox="1">
            <a:spLocks/>
          </p:cNvSpPr>
          <p:nvPr/>
        </p:nvSpPr>
        <p:spPr>
          <a:xfrm>
            <a:off x="-99668" y="1580030"/>
            <a:ext cx="6946499" cy="5488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2200" b="1" dirty="0" smtClean="0">
                <a:latin typeface="Sniglet" panose="020B0604020202020204" charset="0"/>
              </a:rPr>
              <a:t>Aplique </a:t>
            </a:r>
            <a:r>
              <a:rPr lang="es-MX" sz="2200" b="1" dirty="0">
                <a:latin typeface="Sniglet" panose="020B0604020202020204" charset="0"/>
              </a:rPr>
              <a:t>el </a:t>
            </a:r>
            <a:r>
              <a:rPr lang="es-MX" sz="2200" b="1" dirty="0" smtClean="0">
                <a:latin typeface="Sniglet" panose="020B0604020202020204" charset="0"/>
              </a:rPr>
              <a:t>plan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b="67752"/>
          <a:stretch/>
        </p:blipFill>
        <p:spPr>
          <a:xfrm>
            <a:off x="778452" y="3574904"/>
            <a:ext cx="4448175" cy="519113"/>
          </a:xfrm>
          <a:prstGeom prst="rect">
            <a:avLst/>
          </a:prstGeom>
        </p:spPr>
      </p:pic>
      <p:sp>
        <p:nvSpPr>
          <p:cNvPr id="5" name="Flecha curvada hacia abajo 4"/>
          <p:cNvSpPr/>
          <p:nvPr/>
        </p:nvSpPr>
        <p:spPr>
          <a:xfrm flipH="1">
            <a:off x="2587336" y="3367086"/>
            <a:ext cx="430789" cy="270162"/>
          </a:xfrm>
          <a:prstGeom prst="curved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2" name="Flecha curvada hacia abajo 21"/>
          <p:cNvSpPr/>
          <p:nvPr/>
        </p:nvSpPr>
        <p:spPr>
          <a:xfrm>
            <a:off x="3373582" y="3367086"/>
            <a:ext cx="384464" cy="270163"/>
          </a:xfrm>
          <a:prstGeom prst="curved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Flecha curvada hacia abajo 25"/>
          <p:cNvSpPr/>
          <p:nvPr/>
        </p:nvSpPr>
        <p:spPr>
          <a:xfrm flipH="1">
            <a:off x="2232747" y="3364054"/>
            <a:ext cx="430789" cy="270162"/>
          </a:xfrm>
          <a:prstGeom prst="curved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Flecha curvada hacia abajo 26"/>
          <p:cNvSpPr/>
          <p:nvPr/>
        </p:nvSpPr>
        <p:spPr>
          <a:xfrm>
            <a:off x="3729039" y="3347601"/>
            <a:ext cx="384464" cy="270163"/>
          </a:xfrm>
          <a:prstGeom prst="curved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Flecha curvada hacia abajo 27"/>
          <p:cNvSpPr/>
          <p:nvPr/>
        </p:nvSpPr>
        <p:spPr>
          <a:xfrm>
            <a:off x="3010550" y="3357559"/>
            <a:ext cx="384464" cy="270163"/>
          </a:xfrm>
          <a:prstGeom prst="curved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Google Shape;133;p18"/>
          <p:cNvSpPr txBox="1">
            <a:spLocks/>
          </p:cNvSpPr>
          <p:nvPr/>
        </p:nvSpPr>
        <p:spPr>
          <a:xfrm>
            <a:off x="5472442" y="1794549"/>
            <a:ext cx="2755756" cy="5488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s-MX" sz="2200" dirty="0" smtClean="0">
                <a:latin typeface="Sniglet" panose="020B0604020202020204" charset="0"/>
              </a:rPr>
              <a:t>El cero es el nivel del mar</a:t>
            </a:r>
          </a:p>
          <a:p>
            <a:pPr algn="just"/>
            <a:r>
              <a:rPr lang="es-MX" sz="2200" dirty="0" smtClean="0">
                <a:solidFill>
                  <a:schemeClr val="accent6">
                    <a:lumMod val="75000"/>
                  </a:schemeClr>
                </a:solidFill>
                <a:latin typeface="Sniglet" panose="020B0604020202020204" charset="0"/>
              </a:rPr>
              <a:t>La parte negativa de la recta bajo el nivel de mar</a:t>
            </a:r>
          </a:p>
          <a:p>
            <a:pPr algn="just"/>
            <a:r>
              <a:rPr lang="es-MX" sz="2200" dirty="0" smtClean="0">
                <a:solidFill>
                  <a:schemeClr val="accent1">
                    <a:lumMod val="50000"/>
                  </a:schemeClr>
                </a:solidFill>
                <a:latin typeface="Sniglet" panose="020B0604020202020204" charset="0"/>
              </a:rPr>
              <a:t>La parte positiva de la recta  sobre el nivel del mar</a:t>
            </a:r>
          </a:p>
        </p:txBody>
      </p:sp>
      <p:sp>
        <p:nvSpPr>
          <p:cNvPr id="30" name="Google Shape;142;p19"/>
          <p:cNvSpPr txBox="1">
            <a:spLocks/>
          </p:cNvSpPr>
          <p:nvPr/>
        </p:nvSpPr>
        <p:spPr>
          <a:xfrm rot="20100607">
            <a:off x="2067586" y="2894683"/>
            <a:ext cx="1072646" cy="527737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MX" sz="2000" dirty="0" smtClean="0">
                <a:latin typeface="Sniglet" panose="020B0604020202020204" charset="0"/>
              </a:rPr>
              <a:t>El pez</a:t>
            </a:r>
            <a:endParaRPr lang="es-MX" sz="2000" dirty="0">
              <a:latin typeface="Sniglet" panose="020B0604020202020204" charset="0"/>
            </a:endParaRPr>
          </a:p>
        </p:txBody>
      </p:sp>
      <p:sp>
        <p:nvSpPr>
          <p:cNvPr id="31" name="Google Shape;142;p19"/>
          <p:cNvSpPr txBox="1">
            <a:spLocks/>
          </p:cNvSpPr>
          <p:nvPr/>
        </p:nvSpPr>
        <p:spPr>
          <a:xfrm rot="19736406">
            <a:off x="3930036" y="2821695"/>
            <a:ext cx="1405154" cy="527737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MX" sz="2000" dirty="0" smtClean="0">
                <a:latin typeface="Sniglet" panose="020B0604020202020204" charset="0"/>
              </a:rPr>
              <a:t>El pájaro </a:t>
            </a:r>
            <a:endParaRPr lang="es-MX" sz="2000" dirty="0">
              <a:latin typeface="Sniglet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300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7" name="Google Shape;133;p18"/>
          <p:cNvSpPr txBox="1">
            <a:spLocks/>
          </p:cNvSpPr>
          <p:nvPr/>
        </p:nvSpPr>
        <p:spPr>
          <a:xfrm>
            <a:off x="2440388" y="743050"/>
            <a:ext cx="3890278" cy="5488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s-MX" sz="2200" dirty="0" smtClean="0">
                <a:solidFill>
                  <a:srgbClr val="FFC000"/>
                </a:solidFill>
                <a:latin typeface="Sniglet" panose="020B0604020202020204" charset="0"/>
              </a:rPr>
              <a:t>Ubicar en la recta numérica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b="67752"/>
          <a:stretch/>
        </p:blipFill>
        <p:spPr>
          <a:xfrm>
            <a:off x="1867117" y="2149140"/>
            <a:ext cx="4448175" cy="519113"/>
          </a:xfrm>
          <a:prstGeom prst="rect">
            <a:avLst/>
          </a:prstGeom>
        </p:spPr>
      </p:pic>
      <p:sp>
        <p:nvSpPr>
          <p:cNvPr id="5" name="Flecha curvada hacia abajo 4"/>
          <p:cNvSpPr/>
          <p:nvPr/>
        </p:nvSpPr>
        <p:spPr>
          <a:xfrm flipH="1">
            <a:off x="3667991" y="1898462"/>
            <a:ext cx="430789" cy="270162"/>
          </a:xfrm>
          <a:prstGeom prst="curved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2" name="Flecha curvada hacia abajo 21"/>
          <p:cNvSpPr/>
          <p:nvPr/>
        </p:nvSpPr>
        <p:spPr>
          <a:xfrm>
            <a:off x="4454237" y="1898462"/>
            <a:ext cx="384464" cy="270163"/>
          </a:xfrm>
          <a:prstGeom prst="curved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Flecha curvada hacia abajo 25"/>
          <p:cNvSpPr/>
          <p:nvPr/>
        </p:nvSpPr>
        <p:spPr>
          <a:xfrm flipH="1">
            <a:off x="3313402" y="1895430"/>
            <a:ext cx="430789" cy="270162"/>
          </a:xfrm>
          <a:prstGeom prst="curved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Flecha curvada hacia abajo 26"/>
          <p:cNvSpPr/>
          <p:nvPr/>
        </p:nvSpPr>
        <p:spPr>
          <a:xfrm>
            <a:off x="4809694" y="1878977"/>
            <a:ext cx="384464" cy="270163"/>
          </a:xfrm>
          <a:prstGeom prst="curved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Flecha curvada hacia abajo 27"/>
          <p:cNvSpPr/>
          <p:nvPr/>
        </p:nvSpPr>
        <p:spPr>
          <a:xfrm>
            <a:off x="4091205" y="1888935"/>
            <a:ext cx="384464" cy="270163"/>
          </a:xfrm>
          <a:prstGeom prst="curved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Google Shape;133;p18"/>
          <p:cNvSpPr txBox="1">
            <a:spLocks/>
          </p:cNvSpPr>
          <p:nvPr/>
        </p:nvSpPr>
        <p:spPr>
          <a:xfrm>
            <a:off x="5472442" y="1794549"/>
            <a:ext cx="2755756" cy="5488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endParaRPr lang="es-MX" sz="2200" dirty="0" smtClean="0">
              <a:solidFill>
                <a:schemeClr val="accent1">
                  <a:lumMod val="50000"/>
                </a:schemeClr>
              </a:solidFill>
              <a:latin typeface="Sniglet" panose="020B0604020202020204" charset="0"/>
            </a:endParaRPr>
          </a:p>
        </p:txBody>
      </p:sp>
      <p:sp>
        <p:nvSpPr>
          <p:cNvPr id="14" name="Google Shape;142;p19"/>
          <p:cNvSpPr txBox="1">
            <a:spLocks/>
          </p:cNvSpPr>
          <p:nvPr/>
        </p:nvSpPr>
        <p:spPr>
          <a:xfrm>
            <a:off x="1117701" y="2769531"/>
            <a:ext cx="4958570" cy="217712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MX" sz="2000" dirty="0" smtClean="0">
                <a:latin typeface="Sniglet" panose="020B0604020202020204" charset="0"/>
              </a:rPr>
              <a:t>A partir de esto responder las incógnitas</a:t>
            </a:r>
          </a:p>
          <a:p>
            <a:endParaRPr lang="es-MX" sz="700" dirty="0" smtClean="0">
              <a:latin typeface="Sniglet" panose="020B0604020202020204" charset="0"/>
            </a:endParaRPr>
          </a:p>
          <a:p>
            <a:r>
              <a:rPr lang="es-MX" sz="2000" dirty="0" smtClean="0">
                <a:latin typeface="Sniglet" panose="020B0604020202020204" charset="0"/>
              </a:rPr>
              <a:t>¿Qué animal esta mas cerca de la superficie del agua?</a:t>
            </a:r>
          </a:p>
          <a:p>
            <a:r>
              <a:rPr lang="es-MX" sz="2000" dirty="0" smtClean="0">
                <a:latin typeface="Sniglet" panose="020B0604020202020204" charset="0"/>
              </a:rPr>
              <a:t>¿Cuántos metros hay entre ambos animales?   </a:t>
            </a:r>
            <a:endParaRPr lang="es-MX" sz="2000" dirty="0">
              <a:latin typeface="Sniglet" panose="020B0604020202020204" charset="0"/>
            </a:endParaRPr>
          </a:p>
        </p:txBody>
      </p:sp>
      <p:sp>
        <p:nvSpPr>
          <p:cNvPr id="16" name="Google Shape;142;p19"/>
          <p:cNvSpPr txBox="1">
            <a:spLocks/>
          </p:cNvSpPr>
          <p:nvPr/>
        </p:nvSpPr>
        <p:spPr>
          <a:xfrm>
            <a:off x="5586525" y="3242414"/>
            <a:ext cx="1072646" cy="5277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MX" sz="2000" dirty="0" smtClean="0">
                <a:latin typeface="Sniglet" panose="020B0604020202020204" charset="0"/>
              </a:rPr>
              <a:t>El pez</a:t>
            </a:r>
            <a:endParaRPr lang="es-MX" sz="2000" dirty="0">
              <a:latin typeface="Sniglet" panose="020B0604020202020204" charset="0"/>
            </a:endParaRPr>
          </a:p>
        </p:txBody>
      </p:sp>
      <p:sp>
        <p:nvSpPr>
          <p:cNvPr id="18" name="Google Shape;142;p19"/>
          <p:cNvSpPr txBox="1">
            <a:spLocks/>
          </p:cNvSpPr>
          <p:nvPr/>
        </p:nvSpPr>
        <p:spPr>
          <a:xfrm>
            <a:off x="5586525" y="3858091"/>
            <a:ext cx="1405154" cy="5277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MX" sz="2000" dirty="0" smtClean="0">
                <a:latin typeface="Sniglet" panose="020B0604020202020204" charset="0"/>
              </a:rPr>
              <a:t>5 metros </a:t>
            </a:r>
            <a:endParaRPr lang="es-MX" sz="2000" dirty="0">
              <a:latin typeface="Sniglet" panose="020B0604020202020204" charset="0"/>
            </a:endParaRPr>
          </a:p>
        </p:txBody>
      </p:sp>
      <p:sp>
        <p:nvSpPr>
          <p:cNvPr id="20" name="Google Shape;142;p19"/>
          <p:cNvSpPr txBox="1">
            <a:spLocks/>
          </p:cNvSpPr>
          <p:nvPr/>
        </p:nvSpPr>
        <p:spPr>
          <a:xfrm rot="20100607">
            <a:off x="3059691" y="1425366"/>
            <a:ext cx="1072646" cy="527737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MX" sz="2000" dirty="0" smtClean="0">
                <a:latin typeface="Sniglet" panose="020B0604020202020204" charset="0"/>
              </a:rPr>
              <a:t>El pez</a:t>
            </a:r>
            <a:endParaRPr lang="es-MX" sz="2000" dirty="0">
              <a:latin typeface="Sniglet" panose="020B0604020202020204" charset="0"/>
            </a:endParaRPr>
          </a:p>
        </p:txBody>
      </p:sp>
      <p:sp>
        <p:nvSpPr>
          <p:cNvPr id="21" name="Google Shape;142;p19"/>
          <p:cNvSpPr txBox="1">
            <a:spLocks/>
          </p:cNvSpPr>
          <p:nvPr/>
        </p:nvSpPr>
        <p:spPr>
          <a:xfrm rot="19736406">
            <a:off x="4922141" y="1352378"/>
            <a:ext cx="1405154" cy="527737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MX" sz="2000" dirty="0" smtClean="0">
                <a:latin typeface="Sniglet" panose="020B0604020202020204" charset="0"/>
              </a:rPr>
              <a:t>El pájaro </a:t>
            </a:r>
            <a:endParaRPr lang="es-MX" sz="2000" dirty="0">
              <a:latin typeface="Snigle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92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6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026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M</a:t>
            </a:r>
            <a:r>
              <a:rPr lang="en" dirty="0" smtClean="0"/>
              <a:t>étodo polya. </a:t>
            </a:r>
            <a:r>
              <a:rPr lang="es-CL" dirty="0" smtClean="0"/>
              <a:t>P</a:t>
            </a:r>
            <a:r>
              <a:rPr lang="en" dirty="0" smtClean="0"/>
              <a:t>aso 4</a:t>
            </a:r>
            <a:endParaRPr dirty="0"/>
          </a:p>
        </p:txBody>
      </p:sp>
      <p:sp>
        <p:nvSpPr>
          <p:cNvPr id="168" name="Google Shape;168;p2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7" name="Google Shape;133;p18"/>
          <p:cNvSpPr txBox="1">
            <a:spLocks/>
          </p:cNvSpPr>
          <p:nvPr/>
        </p:nvSpPr>
        <p:spPr>
          <a:xfrm>
            <a:off x="1017950" y="1364340"/>
            <a:ext cx="7002174" cy="4375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2200" b="1" dirty="0" smtClean="0">
                <a:latin typeface="Sniglet" panose="020B0604020202020204" charset="0"/>
              </a:rPr>
              <a:t>Revise y verifica </a:t>
            </a:r>
          </a:p>
        </p:txBody>
      </p:sp>
      <p:sp>
        <p:nvSpPr>
          <p:cNvPr id="5" name="Google Shape;142;p19"/>
          <p:cNvSpPr txBox="1">
            <a:spLocks/>
          </p:cNvSpPr>
          <p:nvPr/>
        </p:nvSpPr>
        <p:spPr>
          <a:xfrm>
            <a:off x="962276" y="1825044"/>
            <a:ext cx="7057848" cy="78416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MX" sz="2000" dirty="0" smtClean="0">
                <a:solidFill>
                  <a:srgbClr val="C00000"/>
                </a:solidFill>
                <a:latin typeface="Sniglet" panose="020B0604020202020204" charset="0"/>
              </a:rPr>
              <a:t>Si concluimos que entre el pez y el pájaro hay 5 metros de distancia, verifiquemos este resultado con los datos que ya teníamos al principio del problema</a:t>
            </a:r>
          </a:p>
          <a:p>
            <a:endParaRPr lang="es-MX" sz="2000" dirty="0">
              <a:latin typeface="Sniglet" panose="020B0604020202020204" charset="0"/>
            </a:endParaRPr>
          </a:p>
        </p:txBody>
      </p:sp>
      <p:sp>
        <p:nvSpPr>
          <p:cNvPr id="6" name="Google Shape;142;p19"/>
          <p:cNvSpPr txBox="1">
            <a:spLocks/>
          </p:cNvSpPr>
          <p:nvPr/>
        </p:nvSpPr>
        <p:spPr>
          <a:xfrm>
            <a:off x="723285" y="2789605"/>
            <a:ext cx="5008777" cy="1331313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MX" sz="2000" dirty="0" smtClean="0">
                <a:latin typeface="Sniglet" panose="020B0604020202020204" charset="0"/>
              </a:rPr>
              <a:t>5m – 3m = 2m</a:t>
            </a:r>
          </a:p>
          <a:p>
            <a:r>
              <a:rPr lang="es-MX" sz="2000" dirty="0" smtClean="0">
                <a:latin typeface="Sniglet" panose="020B0604020202020204" charset="0"/>
              </a:rPr>
              <a:t>Si a los 5 metros que existe entre los animales le restamos los 3 metros al esta el pájaro efectivamente resultan los 2 metros que es lo que esta bajo el nivel del mar el pez.</a:t>
            </a:r>
          </a:p>
        </p:txBody>
      </p:sp>
      <p:sp>
        <p:nvSpPr>
          <p:cNvPr id="8" name="Google Shape;142;p19"/>
          <p:cNvSpPr txBox="1">
            <a:spLocks/>
          </p:cNvSpPr>
          <p:nvPr/>
        </p:nvSpPr>
        <p:spPr>
          <a:xfrm>
            <a:off x="6143875" y="3236414"/>
            <a:ext cx="2198367" cy="1331313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MX" sz="2000" dirty="0" smtClean="0">
                <a:latin typeface="Sniglet" panose="020B0604020202020204" charset="0"/>
              </a:rPr>
              <a:t>Y  así verificamos el resultado </a:t>
            </a:r>
          </a:p>
        </p:txBody>
      </p:sp>
    </p:spTree>
    <p:extLst>
      <p:ext uri="{BB962C8B-B14F-4D97-AF65-F5344CB8AC3E}">
        <p14:creationId xmlns:p14="http://schemas.microsoft.com/office/powerpoint/2010/main" val="111485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4" name="Google Shape;142;p19"/>
          <p:cNvSpPr txBox="1">
            <a:spLocks noGrp="1"/>
          </p:cNvSpPr>
          <p:nvPr>
            <p:ph type="body" idx="1"/>
          </p:nvPr>
        </p:nvSpPr>
        <p:spPr>
          <a:xfrm>
            <a:off x="874633" y="1801925"/>
            <a:ext cx="7233133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indent="0">
              <a:buNone/>
            </a:pPr>
            <a:r>
              <a:rPr lang="es-ES" sz="2800" dirty="0"/>
              <a:t>El lunes por la mañana </a:t>
            </a:r>
            <a:r>
              <a:rPr lang="es-ES" sz="2800" dirty="0" smtClean="0"/>
              <a:t>Rocío </a:t>
            </a:r>
            <a:r>
              <a:rPr lang="es-ES" sz="2800" dirty="0"/>
              <a:t>tiene </a:t>
            </a:r>
            <a:r>
              <a:rPr lang="es-ES" sz="2800" dirty="0" smtClean="0"/>
              <a:t>un </a:t>
            </a:r>
            <a:r>
              <a:rPr lang="es-ES" sz="2800" dirty="0"/>
              <a:t>saldo inicial de $157.500 en su cuenta bancaria. Durante la mañana realiza un giro por $50.000 y en la tarde otro giro por $75.000. ¿Cuál es el saldo con que queda en su </a:t>
            </a:r>
            <a:r>
              <a:rPr lang="es-ES" sz="2800" dirty="0" smtClean="0"/>
              <a:t>cuenta al final del día?</a:t>
            </a:r>
            <a:endParaRPr lang="es-ES" sz="2800" dirty="0"/>
          </a:p>
        </p:txBody>
      </p:sp>
      <p:sp>
        <p:nvSpPr>
          <p:cNvPr id="5" name="Google Shape;75;p12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P</a:t>
            </a:r>
            <a:r>
              <a:rPr lang="en" dirty="0" smtClean="0"/>
              <a:t>roblema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768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7E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Método Polya. Paso 1</a:t>
            </a:r>
            <a:endParaRPr dirty="0"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15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idx="2"/>
          </p:nvPr>
        </p:nvSpPr>
        <p:spPr>
          <a:xfrm>
            <a:off x="1120113" y="1583177"/>
            <a:ext cx="7026359" cy="1367841"/>
          </a:xfrm>
        </p:spPr>
        <p:txBody>
          <a:bodyPr/>
          <a:lstStyle/>
          <a:p>
            <a:pPr marL="88900" indent="0" algn="ctr">
              <a:buNone/>
            </a:pPr>
            <a:r>
              <a:rPr lang="es-MX" b="1" dirty="0" smtClean="0"/>
              <a:t>Comprenda </a:t>
            </a:r>
            <a:r>
              <a:rPr lang="es-MX" b="1" dirty="0"/>
              <a:t>el </a:t>
            </a:r>
            <a:r>
              <a:rPr lang="es-MX" b="1" dirty="0" smtClean="0"/>
              <a:t>problema</a:t>
            </a:r>
          </a:p>
          <a:p>
            <a:pPr marL="88900" indent="0">
              <a:buNone/>
            </a:pPr>
            <a:r>
              <a:rPr lang="es-MX" dirty="0" smtClean="0">
                <a:solidFill>
                  <a:srgbClr val="0070C0"/>
                </a:solidFill>
              </a:rPr>
              <a:t>¿Cuál es la incógnita?                    ¿Cuáles son los datos?</a:t>
            </a:r>
          </a:p>
        </p:txBody>
      </p:sp>
      <p:sp>
        <p:nvSpPr>
          <p:cNvPr id="5" name="Google Shape;142;p19"/>
          <p:cNvSpPr txBox="1">
            <a:spLocks noGrp="1"/>
          </p:cNvSpPr>
          <p:nvPr>
            <p:ph type="body" idx="1"/>
          </p:nvPr>
        </p:nvSpPr>
        <p:spPr>
          <a:xfrm>
            <a:off x="1120113" y="2572731"/>
            <a:ext cx="3198426" cy="1249438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L" dirty="0" smtClean="0"/>
              <a:t>¿Qué cantidad de dinero tendrá Rocío al final del día?</a:t>
            </a:r>
            <a:endParaRPr dirty="0"/>
          </a:p>
        </p:txBody>
      </p:sp>
      <p:sp>
        <p:nvSpPr>
          <p:cNvPr id="6" name="Google Shape;142;p19"/>
          <p:cNvSpPr txBox="1">
            <a:spLocks/>
          </p:cNvSpPr>
          <p:nvPr/>
        </p:nvSpPr>
        <p:spPr>
          <a:xfrm>
            <a:off x="5101804" y="2570624"/>
            <a:ext cx="3198426" cy="190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Sniglet"/>
              <a:buNone/>
              <a:tabLst/>
              <a:defRPr/>
            </a:pPr>
            <a:r>
              <a:rPr kumimoji="0" lang="es-MX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sym typeface="Sniglet"/>
              </a:rPr>
              <a:t>Tiene un saldo inicial de $157.500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Sniglet"/>
              <a:buNone/>
              <a:tabLst/>
              <a:defRPr/>
            </a:pPr>
            <a:r>
              <a:rPr kumimoji="0" lang="es-MX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sym typeface="Sniglet"/>
              </a:rPr>
              <a:t>Hizo dos giros, uno de $50.000 y otro de $75.000</a:t>
            </a:r>
            <a:endParaRPr kumimoji="0" lang="es-MX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sym typeface="Sniglet"/>
            </a:endParaRPr>
          </a:p>
        </p:txBody>
      </p:sp>
    </p:spTree>
    <p:extLst>
      <p:ext uri="{BB962C8B-B14F-4D97-AF65-F5344CB8AC3E}">
        <p14:creationId xmlns:p14="http://schemas.microsoft.com/office/powerpoint/2010/main" val="308069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>
            <a:spLocks noGrp="1"/>
          </p:cNvSpPr>
          <p:nvPr>
            <p:ph type="body" idx="1"/>
          </p:nvPr>
        </p:nvSpPr>
        <p:spPr>
          <a:xfrm>
            <a:off x="1017950" y="1508560"/>
            <a:ext cx="6946499" cy="14840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s-MX" b="1" dirty="0" smtClean="0"/>
              <a:t>Elabore </a:t>
            </a:r>
            <a:r>
              <a:rPr lang="es-MX" b="1" dirty="0"/>
              <a:t>un </a:t>
            </a:r>
            <a:r>
              <a:rPr lang="es-MX" b="1" dirty="0" smtClean="0"/>
              <a:t>plan</a:t>
            </a:r>
            <a:endParaRPr lang="es-MX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L" dirty="0" smtClean="0">
                <a:solidFill>
                  <a:srgbClr val="00B050"/>
                </a:solidFill>
              </a:rPr>
              <a:t>¿Qué hago?    	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L" dirty="0" smtClean="0">
                <a:solidFill>
                  <a:srgbClr val="00B050"/>
                </a:solidFill>
              </a:rPr>
              <a:t>¿Cómo puedo calcular el dinero que quedará en cuenta?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M</a:t>
            </a:r>
            <a:r>
              <a:rPr lang="en" dirty="0" smtClean="0"/>
              <a:t>étodo polya. </a:t>
            </a:r>
            <a:r>
              <a:rPr lang="es-CL" dirty="0" smtClean="0"/>
              <a:t>P</a:t>
            </a:r>
            <a:r>
              <a:rPr lang="en" dirty="0" smtClean="0"/>
              <a:t>aso 2</a:t>
            </a:r>
            <a:endParaRPr dirty="0"/>
          </a:p>
        </p:txBody>
      </p:sp>
      <p:sp>
        <p:nvSpPr>
          <p:cNvPr id="136" name="Google Shape;136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5" name="Google Shape;142;p19"/>
          <p:cNvSpPr txBox="1">
            <a:spLocks noGrp="1"/>
          </p:cNvSpPr>
          <p:nvPr>
            <p:ph type="body" idx="1"/>
          </p:nvPr>
        </p:nvSpPr>
        <p:spPr>
          <a:xfrm>
            <a:off x="2408586" y="3194885"/>
            <a:ext cx="3649313" cy="1678451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L" dirty="0" smtClean="0"/>
              <a:t>¿Sumo? 	¿Resto?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L" dirty="0" smtClean="0"/>
              <a:t>¿Multiplico?	¿Divido?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MX" dirty="0" smtClean="0"/>
              <a:t>¿Elaboro una ecuación?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780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300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  <p:sp>
        <p:nvSpPr>
          <p:cNvPr id="15" name="Google Shape;134;p18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M</a:t>
            </a:r>
            <a:r>
              <a:rPr lang="en" dirty="0" smtClean="0"/>
              <a:t>étodo polya. </a:t>
            </a:r>
            <a:r>
              <a:rPr lang="es-CL" dirty="0" smtClean="0"/>
              <a:t>P</a:t>
            </a:r>
            <a:r>
              <a:rPr lang="en" dirty="0" smtClean="0"/>
              <a:t>aso 3</a:t>
            </a:r>
            <a:endParaRPr dirty="0"/>
          </a:p>
        </p:txBody>
      </p:sp>
      <p:sp>
        <p:nvSpPr>
          <p:cNvPr id="17" name="Google Shape;133;p18"/>
          <p:cNvSpPr txBox="1">
            <a:spLocks/>
          </p:cNvSpPr>
          <p:nvPr/>
        </p:nvSpPr>
        <p:spPr>
          <a:xfrm>
            <a:off x="2922845" y="2215988"/>
            <a:ext cx="1568355" cy="5488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niglet" panose="020B0604020202020204" charset="0"/>
                <a:cs typeface="Arial"/>
                <a:sym typeface="Arial"/>
              </a:rPr>
              <a:t>Restar</a:t>
            </a:r>
          </a:p>
        </p:txBody>
      </p:sp>
      <p:sp>
        <p:nvSpPr>
          <p:cNvPr id="19" name="Google Shape;133;p18"/>
          <p:cNvSpPr txBox="1">
            <a:spLocks/>
          </p:cNvSpPr>
          <p:nvPr/>
        </p:nvSpPr>
        <p:spPr>
          <a:xfrm>
            <a:off x="233772" y="1713981"/>
            <a:ext cx="6946499" cy="5488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 panose="020B0604020202020204" charset="0"/>
                <a:cs typeface="Arial"/>
                <a:sym typeface="Arial"/>
              </a:rPr>
              <a:t>Aplique </a:t>
            </a:r>
            <a:r>
              <a:rPr kumimoji="0" lang="es-MX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 panose="020B0604020202020204" charset="0"/>
                <a:cs typeface="Arial"/>
                <a:sym typeface="Arial"/>
              </a:rPr>
              <a:t>el </a:t>
            </a:r>
            <a:r>
              <a:rPr kumimoji="0" lang="es-MX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 panose="020B0604020202020204" charset="0"/>
                <a:cs typeface="Arial"/>
                <a:sym typeface="Arial"/>
              </a:rPr>
              <a:t>plan</a:t>
            </a:r>
          </a:p>
        </p:txBody>
      </p:sp>
      <p:sp>
        <p:nvSpPr>
          <p:cNvPr id="29" name="Google Shape;133;p18"/>
          <p:cNvSpPr txBox="1">
            <a:spLocks/>
          </p:cNvSpPr>
          <p:nvPr/>
        </p:nvSpPr>
        <p:spPr>
          <a:xfrm>
            <a:off x="920968" y="2808782"/>
            <a:ext cx="6331887" cy="18567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 panose="020B0604020202020204" charset="0"/>
                <a:cs typeface="Arial"/>
                <a:sym typeface="Arial"/>
              </a:rPr>
              <a:t>Al monto inicial de $157.500 se le resta los dos giros hechos por Rocío en el transcurrir del día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 panose="020B0604020202020204" charset="0"/>
                <a:cs typeface="Arial"/>
                <a:sym typeface="Arial"/>
              </a:rPr>
              <a:t> 	$157.500 - $50.000 = $107.500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 panose="020B0604020202020204" charset="0"/>
                <a:cs typeface="Arial"/>
                <a:sym typeface="Arial"/>
              </a:rPr>
              <a:t>	</a:t>
            </a:r>
            <a:r>
              <a:rPr kumimoji="0" lang="es-MX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 panose="020B0604020202020204" charset="0"/>
                <a:cs typeface="Arial"/>
                <a:sym typeface="Arial"/>
              </a:rPr>
              <a:t>$107.500 - $75.000 = </a:t>
            </a:r>
            <a:r>
              <a:rPr kumimoji="0" lang="es-MX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niglet" panose="020B0604020202020204" charset="0"/>
                <a:cs typeface="Arial"/>
                <a:sym typeface="Arial"/>
              </a:rPr>
              <a:t>$32.500</a:t>
            </a:r>
          </a:p>
        </p:txBody>
      </p:sp>
      <p:sp>
        <p:nvSpPr>
          <p:cNvPr id="2" name="Flecha izquierda 1"/>
          <p:cNvSpPr/>
          <p:nvPr/>
        </p:nvSpPr>
        <p:spPr>
          <a:xfrm>
            <a:off x="5600700" y="3972924"/>
            <a:ext cx="363681" cy="1766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CL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5600700" y="1132609"/>
            <a:ext cx="2639291" cy="1306065"/>
            <a:chOff x="5600700" y="1132609"/>
            <a:chExt cx="2639291" cy="1306065"/>
          </a:xfrm>
        </p:grpSpPr>
        <p:sp>
          <p:nvSpPr>
            <p:cNvPr id="16" name="Google Shape;133;p18"/>
            <p:cNvSpPr txBox="1">
              <a:spLocks/>
            </p:cNvSpPr>
            <p:nvPr/>
          </p:nvSpPr>
          <p:spPr>
            <a:xfrm>
              <a:off x="5782541" y="1256976"/>
              <a:ext cx="2363040" cy="1035860"/>
            </a:xfrm>
            <a:prstGeom prst="rect">
              <a:avLst/>
            </a:prstGeom>
          </p:spPr>
          <p:txBody>
            <a:bodyPr spcFirstLastPara="1"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s-MX" sz="2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niglet" panose="020B0604020202020204" charset="0"/>
                  <a:cs typeface="Arial"/>
                  <a:sym typeface="Arial"/>
                </a:rPr>
                <a:t>¿Es la única forma de llegar a este resultado?</a:t>
              </a:r>
            </a:p>
          </p:txBody>
        </p:sp>
        <p:sp>
          <p:nvSpPr>
            <p:cNvPr id="3" name="Esquina doblada 2"/>
            <p:cNvSpPr/>
            <p:nvPr/>
          </p:nvSpPr>
          <p:spPr>
            <a:xfrm>
              <a:off x="5600700" y="1132609"/>
              <a:ext cx="2639291" cy="1306065"/>
            </a:xfrm>
            <a:prstGeom prst="foldedCorne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s-CL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321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026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M</a:t>
            </a:r>
            <a:r>
              <a:rPr lang="en" dirty="0" smtClean="0"/>
              <a:t>étodo polya. </a:t>
            </a:r>
            <a:r>
              <a:rPr lang="es-CL" dirty="0" smtClean="0"/>
              <a:t>P</a:t>
            </a:r>
            <a:r>
              <a:rPr lang="en" dirty="0" smtClean="0"/>
              <a:t>aso 4</a:t>
            </a:r>
            <a:endParaRPr dirty="0"/>
          </a:p>
        </p:txBody>
      </p:sp>
      <p:sp>
        <p:nvSpPr>
          <p:cNvPr id="168" name="Google Shape;168;p2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18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  <p:sp>
        <p:nvSpPr>
          <p:cNvPr id="7" name="Google Shape;133;p18"/>
          <p:cNvSpPr txBox="1">
            <a:spLocks/>
          </p:cNvSpPr>
          <p:nvPr/>
        </p:nvSpPr>
        <p:spPr>
          <a:xfrm>
            <a:off x="1017950" y="1450119"/>
            <a:ext cx="7002174" cy="4375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 panose="020B0604020202020204" charset="0"/>
                <a:cs typeface="Arial"/>
                <a:sym typeface="Arial"/>
              </a:rPr>
              <a:t>Revise y verifica </a:t>
            </a:r>
          </a:p>
        </p:txBody>
      </p:sp>
      <p:sp>
        <p:nvSpPr>
          <p:cNvPr id="5" name="Google Shape;142;p19"/>
          <p:cNvSpPr txBox="1">
            <a:spLocks/>
          </p:cNvSpPr>
          <p:nvPr/>
        </p:nvSpPr>
        <p:spPr>
          <a:xfrm>
            <a:off x="962276" y="1825044"/>
            <a:ext cx="7057848" cy="800753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niglet" panose="020B0604020202020204" charset="0"/>
                <a:cs typeface="Arial"/>
                <a:sym typeface="Arial"/>
              </a:rPr>
              <a:t>En la cuenta del Rocío quedarán al final del día $32.500, ¿Cómo verificar que ese el saldo correcto?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 panose="020B0604020202020204" charset="0"/>
              <a:cs typeface="Arial"/>
              <a:sym typeface="Arial"/>
            </a:endParaRPr>
          </a:p>
        </p:txBody>
      </p:sp>
      <p:sp>
        <p:nvSpPr>
          <p:cNvPr id="6" name="Google Shape;142;p19"/>
          <p:cNvSpPr txBox="1">
            <a:spLocks/>
          </p:cNvSpPr>
          <p:nvPr/>
        </p:nvSpPr>
        <p:spPr>
          <a:xfrm>
            <a:off x="806413" y="2631237"/>
            <a:ext cx="6321751" cy="133809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 panose="020B0604020202020204" charset="0"/>
                <a:cs typeface="Arial"/>
                <a:sym typeface="Arial"/>
              </a:rPr>
              <a:t>Se puede sumar los giros y el este saldo final y debe coincidir con el saldo inicial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 panose="020B0604020202020204" charset="0"/>
                <a:cs typeface="Arial"/>
                <a:sym typeface="Arial"/>
              </a:rPr>
              <a:t>	</a:t>
            </a: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 panose="020B0604020202020204" charset="0"/>
                <a:cs typeface="Arial"/>
                <a:sym typeface="Arial"/>
              </a:rPr>
              <a:t>$50.000 + $75.000 = $125.000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 panose="020B0604020202020204" charset="0"/>
                <a:cs typeface="Arial"/>
                <a:sym typeface="Arial"/>
              </a:rPr>
              <a:t>	</a:t>
            </a: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 panose="020B0604020202020204" charset="0"/>
                <a:cs typeface="Arial"/>
                <a:sym typeface="Arial"/>
              </a:rPr>
              <a:t>$125.000 + $32.500 = </a:t>
            </a:r>
            <a:r>
              <a:rPr kumimoji="0" lang="es-MX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niglet" panose="020B0604020202020204" charset="0"/>
                <a:cs typeface="Arial"/>
                <a:sym typeface="Arial"/>
              </a:rPr>
              <a:t>$157.500 </a:t>
            </a:r>
          </a:p>
        </p:txBody>
      </p:sp>
      <p:sp>
        <p:nvSpPr>
          <p:cNvPr id="8" name="Google Shape;142;p19"/>
          <p:cNvSpPr txBox="1">
            <a:spLocks/>
          </p:cNvSpPr>
          <p:nvPr/>
        </p:nvSpPr>
        <p:spPr>
          <a:xfrm>
            <a:off x="885554" y="3969327"/>
            <a:ext cx="3605646" cy="583217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 panose="020B0604020202020204" charset="0"/>
                <a:cs typeface="Arial"/>
                <a:sym typeface="Arial"/>
              </a:rPr>
              <a:t>Y  así verificamos el resultado </a:t>
            </a:r>
          </a:p>
        </p:txBody>
      </p:sp>
      <p:sp>
        <p:nvSpPr>
          <p:cNvPr id="2" name="Flecha izquierda 1"/>
          <p:cNvSpPr/>
          <p:nvPr/>
        </p:nvSpPr>
        <p:spPr>
          <a:xfrm>
            <a:off x="5226628" y="3719946"/>
            <a:ext cx="374072" cy="1766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CL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431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300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2905800" y="2161800"/>
            <a:ext cx="3332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 dirty="0" smtClean="0"/>
              <a:t>Es tu turno…</a:t>
            </a:r>
            <a:endParaRPr sz="4800" dirty="0"/>
          </a:p>
        </p:txBody>
      </p:sp>
      <p:sp>
        <p:nvSpPr>
          <p:cNvPr id="100" name="Google Shape;100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900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928" y="893619"/>
            <a:ext cx="7242464" cy="3289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9651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7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Cuadernillo. Pagina 12</a:t>
            </a:r>
            <a:endParaRPr dirty="0"/>
          </a:p>
        </p:txBody>
      </p:sp>
      <p:sp>
        <p:nvSpPr>
          <p:cNvPr id="220" name="Google Shape;220;p2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2" name="CuadroTexto 1"/>
          <p:cNvSpPr txBox="1"/>
          <p:nvPr/>
        </p:nvSpPr>
        <p:spPr>
          <a:xfrm>
            <a:off x="1295995" y="1801925"/>
            <a:ext cx="63904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latin typeface="Sniglet" panose="020B0604020202020204" charset="0"/>
              </a:rPr>
              <a:t>Problema a.</a:t>
            </a:r>
          </a:p>
          <a:p>
            <a:endParaRPr lang="es-CL" sz="2400" dirty="0">
              <a:latin typeface="Sniglet" panose="020B0604020202020204" charset="0"/>
            </a:endParaRPr>
          </a:p>
          <a:p>
            <a:r>
              <a:rPr lang="es-CL" sz="2400" dirty="0" smtClean="0">
                <a:latin typeface="Sniglet" panose="020B0604020202020204" charset="0"/>
              </a:rPr>
              <a:t>Un buzo se encuentra a 12 metros , bajo el nivel del mar. Si sube 3 metros, ¿estará sobre o bajo el nivel del mar? ¿ Cual ser su posición? </a:t>
            </a:r>
            <a:endParaRPr lang="es-CL" sz="2400" dirty="0">
              <a:latin typeface="Sniglet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C4CA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8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C</a:t>
            </a:r>
            <a:r>
              <a:rPr lang="en" dirty="0" smtClean="0"/>
              <a:t>uadernillo. Pagina 14</a:t>
            </a:r>
            <a:endParaRPr dirty="0"/>
          </a:p>
        </p:txBody>
      </p:sp>
      <p:sp>
        <p:nvSpPr>
          <p:cNvPr id="232" name="Google Shape;232;p2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  <p:sp>
        <p:nvSpPr>
          <p:cNvPr id="16" name="CuadroTexto 15"/>
          <p:cNvSpPr txBox="1"/>
          <p:nvPr/>
        </p:nvSpPr>
        <p:spPr>
          <a:xfrm>
            <a:off x="1295995" y="1801925"/>
            <a:ext cx="63904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latin typeface="Sniglet" panose="020B0604020202020204" charset="0"/>
              </a:rPr>
              <a:t>Problema b.</a:t>
            </a:r>
          </a:p>
          <a:p>
            <a:endParaRPr lang="es-CL" sz="2400" dirty="0">
              <a:latin typeface="Sniglet" panose="020B0604020202020204" charset="0"/>
            </a:endParaRPr>
          </a:p>
          <a:p>
            <a:r>
              <a:rPr lang="es-CL" sz="2400" dirty="0" smtClean="0">
                <a:latin typeface="Sniglet" panose="020B0604020202020204" charset="0"/>
              </a:rPr>
              <a:t>Dos equipos de hándbol tienen el mismo puntaje en un torneo. Si el </a:t>
            </a:r>
            <a:r>
              <a:rPr lang="es-CL" sz="2400" dirty="0">
                <a:latin typeface="Sniglet" panose="020B0604020202020204" charset="0"/>
              </a:rPr>
              <a:t>e</a:t>
            </a:r>
            <a:r>
              <a:rPr lang="es-CL" sz="2400" dirty="0" smtClean="0">
                <a:latin typeface="Sniglet" panose="020B0604020202020204" charset="0"/>
              </a:rPr>
              <a:t>quipo A tiene 14 anotaciones a favor y 7 en contra, y el B tiene 18 a favor y 9 en contra, ¿Qué equipo tiene mayor diferencia a favor de anotaciones?</a:t>
            </a:r>
            <a:endParaRPr lang="es-CL" sz="2400" dirty="0">
              <a:latin typeface="Sniglet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D0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4132299" y="2064796"/>
            <a:ext cx="376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6000" dirty="0" smtClean="0"/>
              <a:t>Gracias por tu atención</a:t>
            </a:r>
            <a:endParaRPr sz="2800" dirty="0"/>
          </a:p>
        </p:txBody>
      </p:sp>
      <p:sp>
        <p:nvSpPr>
          <p:cNvPr id="94" name="Google Shape;94;p1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408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7E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Método Polya. Paso 1</a:t>
            </a:r>
            <a:endParaRPr dirty="0"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4" name="Marcador de texto 3"/>
          <p:cNvSpPr>
            <a:spLocks noGrp="1"/>
          </p:cNvSpPr>
          <p:nvPr>
            <p:ph type="body" idx="2"/>
          </p:nvPr>
        </p:nvSpPr>
        <p:spPr>
          <a:xfrm>
            <a:off x="1120114" y="1583177"/>
            <a:ext cx="6900010" cy="2666100"/>
          </a:xfrm>
        </p:spPr>
        <p:txBody>
          <a:bodyPr/>
          <a:lstStyle/>
          <a:p>
            <a:pPr marL="88900" indent="0" algn="ctr">
              <a:buNone/>
            </a:pPr>
            <a:r>
              <a:rPr lang="es-MX" b="1" dirty="0" smtClean="0"/>
              <a:t>Comprenda </a:t>
            </a:r>
            <a:r>
              <a:rPr lang="es-MX" b="1" dirty="0"/>
              <a:t>el </a:t>
            </a:r>
            <a:r>
              <a:rPr lang="es-MX" b="1" dirty="0" smtClean="0"/>
              <a:t>problema</a:t>
            </a:r>
          </a:p>
          <a:p>
            <a:pPr marL="88900" indent="0">
              <a:buNone/>
            </a:pPr>
            <a:r>
              <a:rPr lang="es-MX" dirty="0" smtClean="0"/>
              <a:t>Este </a:t>
            </a:r>
            <a:r>
              <a:rPr lang="es-MX" dirty="0"/>
              <a:t>primer paso trata de imaginarse el lugar, las personas, los datos, el problema. Para eso, hay que leer bien, replantear el problema con sus propias palabras, reconocer la información que </a:t>
            </a:r>
            <a:r>
              <a:rPr lang="es-MX" dirty="0" smtClean="0"/>
              <a:t>proporciona. Responder </a:t>
            </a:r>
            <a:r>
              <a:rPr lang="es-MX" dirty="0"/>
              <a:t>preguntas como: ¿Cuál es la incógnita? ¿Cuáles son los datos? ¿Cuál es la condición? ¿Es la condición suficiente para determinar la incógnita? 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965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>
            <a:spLocks noGrp="1"/>
          </p:cNvSpPr>
          <p:nvPr>
            <p:ph type="body" idx="1"/>
          </p:nvPr>
        </p:nvSpPr>
        <p:spPr>
          <a:xfrm>
            <a:off x="1017950" y="1903416"/>
            <a:ext cx="6946499" cy="18165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s-MX" b="1" dirty="0" smtClean="0"/>
              <a:t>Elabore </a:t>
            </a:r>
            <a:r>
              <a:rPr lang="es-MX" b="1" dirty="0"/>
              <a:t>un </a:t>
            </a:r>
            <a:r>
              <a:rPr lang="es-MX" b="1" dirty="0" smtClean="0"/>
              <a:t>plan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En </a:t>
            </a:r>
            <a:r>
              <a:rPr lang="es-MX" dirty="0"/>
              <a:t>esta etapa se plantean las estrategias posibles para resolver el problema y seleccionar la más adecuada.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M</a:t>
            </a:r>
            <a:r>
              <a:rPr lang="en" dirty="0" smtClean="0"/>
              <a:t>étodo polya. </a:t>
            </a:r>
            <a:r>
              <a:rPr lang="es-CL" dirty="0" smtClean="0"/>
              <a:t>P</a:t>
            </a:r>
            <a:r>
              <a:rPr lang="en" dirty="0" smtClean="0"/>
              <a:t>aso 2</a:t>
            </a:r>
            <a:endParaRPr dirty="0"/>
          </a:p>
        </p:txBody>
      </p:sp>
      <p:sp>
        <p:nvSpPr>
          <p:cNvPr id="136" name="Google Shape;136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300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5" name="Google Shape;134;p18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M</a:t>
            </a:r>
            <a:r>
              <a:rPr lang="en" dirty="0" smtClean="0"/>
              <a:t>étodo polya. </a:t>
            </a:r>
            <a:r>
              <a:rPr lang="es-CL" dirty="0" smtClean="0"/>
              <a:t>P</a:t>
            </a:r>
            <a:r>
              <a:rPr lang="en" dirty="0" smtClean="0"/>
              <a:t>aso 3</a:t>
            </a:r>
            <a:endParaRPr dirty="0"/>
          </a:p>
        </p:txBody>
      </p:sp>
      <p:sp>
        <p:nvSpPr>
          <p:cNvPr id="17" name="Google Shape;133;p18"/>
          <p:cNvSpPr txBox="1">
            <a:spLocks/>
          </p:cNvSpPr>
          <p:nvPr/>
        </p:nvSpPr>
        <p:spPr>
          <a:xfrm>
            <a:off x="1017950" y="1913807"/>
            <a:ext cx="6946499" cy="18165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2200" b="1" dirty="0" smtClean="0">
                <a:latin typeface="Sniglet" panose="020B0604020202020204" charset="0"/>
              </a:rPr>
              <a:t>Aplique </a:t>
            </a:r>
            <a:r>
              <a:rPr lang="es-MX" sz="2200" b="1" dirty="0">
                <a:latin typeface="Sniglet" panose="020B0604020202020204" charset="0"/>
              </a:rPr>
              <a:t>el </a:t>
            </a:r>
            <a:r>
              <a:rPr lang="es-MX" sz="2200" b="1" dirty="0" smtClean="0">
                <a:latin typeface="Sniglet" panose="020B0604020202020204" charset="0"/>
              </a:rPr>
              <a:t>plan</a:t>
            </a:r>
          </a:p>
          <a:p>
            <a:r>
              <a:rPr lang="es-MX" sz="2200" dirty="0" smtClean="0">
                <a:latin typeface="Sniglet" panose="020B0604020202020204" charset="0"/>
              </a:rPr>
              <a:t>Ya </a:t>
            </a:r>
            <a:r>
              <a:rPr lang="es-MX" sz="2200" dirty="0">
                <a:latin typeface="Sniglet" panose="020B0604020202020204" charset="0"/>
              </a:rPr>
              <a:t>se tiene el plan seleccionado, así que se aplica. Se Resuelve el problema, monitorear todo el proceso de solución.</a:t>
            </a:r>
          </a:p>
          <a:p>
            <a:pPr>
              <a:spcBef>
                <a:spcPts val="600"/>
              </a:spcBef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249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026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M</a:t>
            </a:r>
            <a:r>
              <a:rPr lang="en" dirty="0" smtClean="0"/>
              <a:t>étodo polya. </a:t>
            </a:r>
            <a:r>
              <a:rPr lang="es-CL" dirty="0" smtClean="0"/>
              <a:t>P</a:t>
            </a:r>
            <a:r>
              <a:rPr lang="en" dirty="0" smtClean="0"/>
              <a:t>aso 4</a:t>
            </a:r>
            <a:endParaRPr dirty="0"/>
          </a:p>
        </p:txBody>
      </p:sp>
      <p:sp>
        <p:nvSpPr>
          <p:cNvPr id="168" name="Google Shape;168;p2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7" name="Google Shape;133;p18"/>
          <p:cNvSpPr txBox="1">
            <a:spLocks/>
          </p:cNvSpPr>
          <p:nvPr/>
        </p:nvSpPr>
        <p:spPr>
          <a:xfrm>
            <a:off x="1017951" y="1913807"/>
            <a:ext cx="7002174" cy="18165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2200" b="1" dirty="0" smtClean="0">
                <a:latin typeface="Sniglet" panose="020B0604020202020204" charset="0"/>
              </a:rPr>
              <a:t>Revise y verifica </a:t>
            </a:r>
          </a:p>
          <a:p>
            <a:r>
              <a:rPr lang="es-MX" sz="2200" dirty="0">
                <a:latin typeface="Sniglet" panose="020B0604020202020204" charset="0"/>
              </a:rPr>
              <a:t>Luego de resolver el problema, revisar el proceso seguido. Cerciorarse si la solución es correcta, si </a:t>
            </a:r>
            <a:r>
              <a:rPr lang="es-MX" sz="2200" dirty="0" smtClean="0">
                <a:latin typeface="Sniglet" panose="020B0604020202020204" charset="0"/>
              </a:rPr>
              <a:t>es lógica y </a:t>
            </a:r>
            <a:r>
              <a:rPr lang="es-MX" sz="2200" dirty="0">
                <a:latin typeface="Sniglet" panose="020B0604020202020204" charset="0"/>
              </a:rPr>
              <a:t>si es necesario, analizar otros caminos de solución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D0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4101125" y="1659550"/>
            <a:ext cx="376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6600" dirty="0" smtClean="0"/>
              <a:t>ejemplos</a:t>
            </a:r>
            <a:endParaRPr sz="3200" dirty="0"/>
          </a:p>
        </p:txBody>
      </p:sp>
      <p:sp>
        <p:nvSpPr>
          <p:cNvPr id="94" name="Google Shape;94;p1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900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4" name="Google Shape;142;p19"/>
          <p:cNvSpPr txBox="1">
            <a:spLocks noGrp="1"/>
          </p:cNvSpPr>
          <p:nvPr>
            <p:ph type="body" idx="1"/>
          </p:nvPr>
        </p:nvSpPr>
        <p:spPr>
          <a:xfrm>
            <a:off x="874633" y="1801925"/>
            <a:ext cx="7233133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L" sz="2800" dirty="0" smtClean="0"/>
              <a:t>Un pájaro vuela a 3 metros sobre el nivel del mar y debajo de él, esta un pez nada a  2 metros bajo el nivel del mar. ¿Qué animal esta mas cerca de la superficie del agua? ¿Cuántos metros hay entre ambos animales?   </a:t>
            </a:r>
            <a:endParaRPr sz="2800" dirty="0"/>
          </a:p>
        </p:txBody>
      </p:sp>
      <p:sp>
        <p:nvSpPr>
          <p:cNvPr id="5" name="Google Shape;75;p12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P</a:t>
            </a:r>
            <a:r>
              <a:rPr lang="en" dirty="0" smtClean="0"/>
              <a:t>roblema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83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7E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Método Polya. Paso 1</a:t>
            </a:r>
            <a:endParaRPr dirty="0"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4" name="Marcador de texto 3"/>
          <p:cNvSpPr>
            <a:spLocks noGrp="1"/>
          </p:cNvSpPr>
          <p:nvPr>
            <p:ph type="body" idx="2"/>
          </p:nvPr>
        </p:nvSpPr>
        <p:spPr>
          <a:xfrm>
            <a:off x="1120113" y="1583177"/>
            <a:ext cx="7026359" cy="1367841"/>
          </a:xfrm>
        </p:spPr>
        <p:txBody>
          <a:bodyPr/>
          <a:lstStyle/>
          <a:p>
            <a:pPr marL="88900" indent="0" algn="ctr">
              <a:buNone/>
            </a:pPr>
            <a:r>
              <a:rPr lang="es-MX" b="1" dirty="0" smtClean="0"/>
              <a:t>Comprenda </a:t>
            </a:r>
            <a:r>
              <a:rPr lang="es-MX" b="1" dirty="0"/>
              <a:t>el </a:t>
            </a:r>
            <a:r>
              <a:rPr lang="es-MX" b="1" dirty="0" smtClean="0"/>
              <a:t>problema</a:t>
            </a:r>
          </a:p>
          <a:p>
            <a:pPr marL="88900" indent="0">
              <a:buNone/>
            </a:pPr>
            <a:r>
              <a:rPr lang="es-MX" dirty="0" smtClean="0">
                <a:solidFill>
                  <a:srgbClr val="0070C0"/>
                </a:solidFill>
              </a:rPr>
              <a:t>¿Cuál es la incógnita?                    ¿Cuáles son los datos?</a:t>
            </a:r>
          </a:p>
        </p:txBody>
      </p:sp>
      <p:sp>
        <p:nvSpPr>
          <p:cNvPr id="5" name="Google Shape;142;p19"/>
          <p:cNvSpPr txBox="1">
            <a:spLocks noGrp="1"/>
          </p:cNvSpPr>
          <p:nvPr>
            <p:ph type="body" idx="1"/>
          </p:nvPr>
        </p:nvSpPr>
        <p:spPr>
          <a:xfrm>
            <a:off x="1120113" y="2572731"/>
            <a:ext cx="3198426" cy="205310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L" dirty="0" smtClean="0"/>
              <a:t>¿Qué animal esta mas cerca de la superficie del agua?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L" dirty="0" smtClean="0"/>
              <a:t>¿Cuántos metros hay entre ambos animales?   </a:t>
            </a:r>
            <a:endParaRPr dirty="0"/>
          </a:p>
        </p:txBody>
      </p:sp>
      <p:sp>
        <p:nvSpPr>
          <p:cNvPr id="6" name="Google Shape;142;p19"/>
          <p:cNvSpPr txBox="1">
            <a:spLocks/>
          </p:cNvSpPr>
          <p:nvPr/>
        </p:nvSpPr>
        <p:spPr>
          <a:xfrm>
            <a:off x="5101804" y="2570624"/>
            <a:ext cx="3198426" cy="111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niglet"/>
              <a:buChar char="×"/>
              <a:defRPr sz="2200" b="0" i="0" u="none" strike="noStrike" cap="none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indent="0">
              <a:buFont typeface="Sniglet"/>
              <a:buNone/>
            </a:pPr>
            <a:r>
              <a:rPr lang="es-MX" dirty="0" smtClean="0"/>
              <a:t>El pájaro está a 3msnm</a:t>
            </a:r>
          </a:p>
          <a:p>
            <a:pPr marL="0" indent="0">
              <a:buFont typeface="Sniglet"/>
              <a:buNone/>
            </a:pPr>
            <a:r>
              <a:rPr lang="es-MX" dirty="0" smtClean="0"/>
              <a:t>El pez está a 2mbnm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596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theme/theme1.xml><?xml version="1.0" encoding="utf-8"?>
<a:theme xmlns:a="http://schemas.openxmlformats.org/drawingml/2006/main" name="Jachimo template">
  <a:themeElements>
    <a:clrScheme name="Custom 347">
      <a:dk1>
        <a:srgbClr val="000000"/>
      </a:dk1>
      <a:lt1>
        <a:srgbClr val="FFFFFF"/>
      </a:lt1>
      <a:dk2>
        <a:srgbClr val="7A868B"/>
      </a:dk2>
      <a:lt2>
        <a:srgbClr val="D5DEE2"/>
      </a:lt2>
      <a:accent1>
        <a:srgbClr val="FF4026"/>
      </a:accent1>
      <a:accent2>
        <a:srgbClr val="FFA300"/>
      </a:accent2>
      <a:accent3>
        <a:srgbClr val="FAD900"/>
      </a:accent3>
      <a:accent4>
        <a:srgbClr val="A6CD02"/>
      </a:accent4>
      <a:accent5>
        <a:srgbClr val="35C4CA"/>
      </a:accent5>
      <a:accent6>
        <a:srgbClr val="00A7EB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836</Words>
  <Application>Microsoft Office PowerPoint</Application>
  <PresentationFormat>Presentación en pantalla (16:9)</PresentationFormat>
  <Paragraphs>114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Bangers</vt:lpstr>
      <vt:lpstr>Arial</vt:lpstr>
      <vt:lpstr>Sniglet</vt:lpstr>
      <vt:lpstr>Jachimo template</vt:lpstr>
      <vt:lpstr>Resolución de problemas con números enteros </vt:lpstr>
      <vt:lpstr>Presentación de PowerPoint</vt:lpstr>
      <vt:lpstr>Método Polya. Paso 1</vt:lpstr>
      <vt:lpstr>Método polya. Paso 2</vt:lpstr>
      <vt:lpstr>Método polya. Paso 3</vt:lpstr>
      <vt:lpstr>Método polya. Paso 4</vt:lpstr>
      <vt:lpstr>ejemplos</vt:lpstr>
      <vt:lpstr>Problema 1</vt:lpstr>
      <vt:lpstr>Método Polya. Paso 1</vt:lpstr>
      <vt:lpstr>Método polya. Paso 2</vt:lpstr>
      <vt:lpstr>Método polya. Paso 3</vt:lpstr>
      <vt:lpstr>Presentación de PowerPoint</vt:lpstr>
      <vt:lpstr>Método polya. Paso 4</vt:lpstr>
      <vt:lpstr>Problema 2</vt:lpstr>
      <vt:lpstr>Método Polya. Paso 1</vt:lpstr>
      <vt:lpstr>Método polya. Paso 2</vt:lpstr>
      <vt:lpstr>Método polya. Paso 3</vt:lpstr>
      <vt:lpstr>Método polya. Paso 4</vt:lpstr>
      <vt:lpstr>Presentación de PowerPoint</vt:lpstr>
      <vt:lpstr>Cuadernillo. Pagina 12</vt:lpstr>
      <vt:lpstr>Cuadernillo. Pagina 14</vt:lpstr>
      <vt:lpstr>Gracias por tu atención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Resolución de problemas con números enteros</dc:title>
  <dc:creator>Fernando Carvajal</dc:creator>
  <cp:lastModifiedBy>FCarvajal</cp:lastModifiedBy>
  <cp:revision>19</cp:revision>
  <dcterms:modified xsi:type="dcterms:W3CDTF">2020-09-03T03:00:13Z</dcterms:modified>
</cp:coreProperties>
</file>