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F3DA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9/22/2020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gi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FA6FEDD-844C-4032-8A7F-54D8A1D16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2883860"/>
          </a:xfrm>
        </p:spPr>
        <p:txBody>
          <a:bodyPr/>
          <a:lstStyle/>
          <a:p>
            <a:r>
              <a:rPr lang="es-CL" sz="11500" dirty="0"/>
              <a:t>6th grade </a:t>
            </a:r>
            <a:br>
              <a:rPr lang="es-CL" dirty="0"/>
            </a:br>
            <a:r>
              <a:rPr lang="es-CL" dirty="0"/>
              <a:t>28 </a:t>
            </a:r>
            <a:r>
              <a:rPr lang="es-CL" dirty="0" err="1"/>
              <a:t>sep</a:t>
            </a:r>
            <a:r>
              <a:rPr lang="es-CL" dirty="0"/>
              <a:t>- 2 oct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E70055A9-E552-49AD-B773-2BFEF27A4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7290" y="5020056"/>
            <a:ext cx="10058400" cy="47763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CL" dirty="0"/>
              <a:t>Recuerda tutoría los miércoles a las 11:00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64F142B-C407-4419-AA21-380CA6A020A5}"/>
              </a:ext>
            </a:extLst>
          </p:cNvPr>
          <p:cNvSpPr/>
          <p:nvPr/>
        </p:nvSpPr>
        <p:spPr>
          <a:xfrm rot="1209508">
            <a:off x="6799706" y="1001496"/>
            <a:ext cx="545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Trabajo semanal</a:t>
            </a:r>
          </a:p>
        </p:txBody>
      </p:sp>
      <p:pic>
        <p:nvPicPr>
          <p:cNvPr id="1026" name="Picture 2" descr="Gifs animados de Botón circulo naranja">
            <a:extLst>
              <a:ext uri="{FF2B5EF4-FFF2-40B4-BE49-F238E27FC236}">
                <a16:creationId xmlns:a16="http://schemas.microsoft.com/office/drawing/2014/main" id="{BEB0D6EE-A828-4C35-8F63-7BE7136283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88" y="188411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25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rograma Radar Pace: App coaching vocal | Oakley® Tienda Oficial - ES">
            <a:extLst>
              <a:ext uri="{FF2B5EF4-FFF2-40B4-BE49-F238E27FC236}">
                <a16:creationId xmlns:a16="http://schemas.microsoft.com/office/drawing/2014/main" id="{453618FD-C161-4208-A83C-3A6A2AA2B1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5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420F4DA-288E-4C03-B014-1D85D9E54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Pages </a:t>
            </a:r>
          </a:p>
        </p:txBody>
      </p:sp>
      <p:pic>
        <p:nvPicPr>
          <p:cNvPr id="2050" name="Picture 2" descr="Gifs animados de Botón redondo azul">
            <a:extLst>
              <a:ext uri="{FF2B5EF4-FFF2-40B4-BE49-F238E27FC236}">
                <a16:creationId xmlns:a16="http://schemas.microsoft.com/office/drawing/2014/main" id="{C6919B84-DE7C-4647-8C37-DD17A2FC03B7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384" y="6018434"/>
            <a:ext cx="839566" cy="83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79ADBAA-DBBA-455F-9FB2-9F8C7FACEFF4}"/>
              </a:ext>
            </a:extLst>
          </p:cNvPr>
          <p:cNvSpPr txBox="1"/>
          <p:nvPr/>
        </p:nvSpPr>
        <p:spPr>
          <a:xfrm>
            <a:off x="1069848" y="2639028"/>
            <a:ext cx="10238618" cy="34139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CL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Página 50 ejercicio 1</a:t>
            </a:r>
            <a:r>
              <a:rPr lang="es-E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leer y repetir las oraciones.</a:t>
            </a:r>
            <a:endParaRPr lang="es-C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CL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Página 50 ejercicio 2, une cada pregunta con su respuesta correcta</a:t>
            </a:r>
            <a:endParaRPr lang="es-C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CL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Página 51 ejercicio 3 se escuchará un audio sobre dos amigos hablando, hay que completar la información escuchada sobre las ocupaciones y las actividades que realizan</a:t>
            </a:r>
            <a:endParaRPr lang="es-C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CL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Página 51 ejercicio 4 completar el diálogo utilizando la información de la tabla en el ejercicio anterior. Practicar en casa la lectura del diálogo</a:t>
            </a:r>
            <a:r>
              <a:rPr lang="es-CL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C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444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335C11B-8A74-476F-8A39-1DFDE62E4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Página 50 ejercicio </a:t>
            </a:r>
            <a:endParaRPr lang="es-CL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E9A38A3-9EA0-453B-A3CF-3109292911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1485" t="18261" r="25057"/>
          <a:stretch/>
        </p:blipFill>
        <p:spPr>
          <a:xfrm>
            <a:off x="544011" y="564783"/>
            <a:ext cx="7176082" cy="5847591"/>
          </a:xfrm>
          <a:prstGeom prst="rect">
            <a:avLst/>
          </a:prstGeom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8A1D88EE-FCE9-4B5B-9102-5A8908F7A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sz="7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ES" sz="7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eer y repetir las oraciones.</a:t>
            </a:r>
            <a:endParaRPr lang="es-CL" sz="7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pic>
        <p:nvPicPr>
          <p:cNvPr id="3074" name="Picture 2" descr="N00B___ EDIT | Roblox Amino">
            <a:extLst>
              <a:ext uri="{FF2B5EF4-FFF2-40B4-BE49-F238E27FC236}">
                <a16:creationId xmlns:a16="http://schemas.microsoft.com/office/drawing/2014/main" id="{2CC49A6B-0C9F-4DCC-922D-9436A2180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640" y="1980073"/>
            <a:ext cx="3021849" cy="88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o Básico - Track 052">
            <a:hlinkClick r:id="" action="ppaction://media"/>
            <a:extLst>
              <a:ext uri="{FF2B5EF4-FFF2-40B4-BE49-F238E27FC236}">
                <a16:creationId xmlns:a16="http://schemas.microsoft.com/office/drawing/2014/main" id="{1E601355-E46F-466A-A383-0F70285DC7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18697" y="6400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57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476344-9EAE-45DE-816A-8979F664D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Página 50 ejercicio 2</a:t>
            </a:r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079FB7-1C65-4FB4-A2A1-5FD1C62DD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CL" sz="32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es-CL" sz="3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 cada pregunta con su respuesta correcta</a:t>
            </a:r>
            <a:endParaRPr lang="es-CL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pic>
        <p:nvPicPr>
          <p:cNvPr id="6" name="Picture 2" descr="N00B___ EDIT | Roblox Amino">
            <a:extLst>
              <a:ext uri="{FF2B5EF4-FFF2-40B4-BE49-F238E27FC236}">
                <a16:creationId xmlns:a16="http://schemas.microsoft.com/office/drawing/2014/main" id="{F88D5049-0BF6-40F5-903A-E523C9E5E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640" y="1980073"/>
            <a:ext cx="3021849" cy="88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53687AD-872C-434A-9B0E-37026A7878E6}"/>
              </a:ext>
            </a:extLst>
          </p:cNvPr>
          <p:cNvSpPr/>
          <p:nvPr/>
        </p:nvSpPr>
        <p:spPr>
          <a:xfrm>
            <a:off x="-254993" y="3776692"/>
            <a:ext cx="50960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</a:t>
            </a:r>
            <a:r>
              <a:rPr lang="es-ES" sz="32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She</a:t>
            </a:r>
            <a:r>
              <a:rPr lang="es-E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can </a:t>
            </a:r>
            <a:r>
              <a:rPr lang="es-ES" sz="32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help</a:t>
            </a:r>
            <a:r>
              <a:rPr lang="es-E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32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animals</a:t>
            </a:r>
            <a:endParaRPr lang="es-E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C397523-C911-469C-8E16-4D5934FD4713}"/>
              </a:ext>
            </a:extLst>
          </p:cNvPr>
          <p:cNvSpPr/>
          <p:nvPr/>
        </p:nvSpPr>
        <p:spPr>
          <a:xfrm>
            <a:off x="5333704" y="3776691"/>
            <a:ext cx="23447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</a:t>
            </a:r>
            <a:r>
              <a:rPr lang="es-ES" sz="32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She’s</a:t>
            </a:r>
            <a:r>
              <a:rPr lang="es-E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 </a:t>
            </a:r>
            <a:r>
              <a:rPr lang="es-ES" sz="32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vet</a:t>
            </a:r>
            <a:endParaRPr lang="es-E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40B4BBF-20FF-4C4C-A2C2-B9EFED4A8383}"/>
              </a:ext>
            </a:extLst>
          </p:cNvPr>
          <p:cNvSpPr/>
          <p:nvPr/>
        </p:nvSpPr>
        <p:spPr>
          <a:xfrm>
            <a:off x="2032882" y="745557"/>
            <a:ext cx="53010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What</a:t>
            </a:r>
            <a:r>
              <a:rPr lang="es-E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s-E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does</a:t>
            </a:r>
            <a:r>
              <a:rPr lang="es-E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s-E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she</a:t>
            </a:r>
            <a:r>
              <a:rPr lang="es-E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do?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0CD0353-B337-4F14-A099-A415D70F0D97}"/>
              </a:ext>
            </a:extLst>
          </p:cNvPr>
          <p:cNvSpPr/>
          <p:nvPr/>
        </p:nvSpPr>
        <p:spPr>
          <a:xfrm>
            <a:off x="2032882" y="1418235"/>
            <a:ext cx="50125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What</a:t>
            </a:r>
            <a:r>
              <a:rPr lang="es-E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can </a:t>
            </a:r>
            <a:r>
              <a:rPr lang="es-E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she</a:t>
            </a:r>
            <a:r>
              <a:rPr lang="es-E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do?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8338C4D-0040-4959-B5C5-803530E5DBCE}"/>
              </a:ext>
            </a:extLst>
          </p:cNvPr>
          <p:cNvCxnSpPr/>
          <p:nvPr/>
        </p:nvCxnSpPr>
        <p:spPr>
          <a:xfrm>
            <a:off x="219919" y="3518704"/>
            <a:ext cx="41205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BF40B3-2AB0-4B9D-BFDF-05913758136A}"/>
              </a:ext>
            </a:extLst>
          </p:cNvPr>
          <p:cNvCxnSpPr>
            <a:cxnSpLocks/>
          </p:cNvCxnSpPr>
          <p:nvPr/>
        </p:nvCxnSpPr>
        <p:spPr>
          <a:xfrm>
            <a:off x="4340506" y="3518704"/>
            <a:ext cx="3337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Gifs animados de Botón redondo azul">
            <a:extLst>
              <a:ext uri="{FF2B5EF4-FFF2-40B4-BE49-F238E27FC236}">
                <a16:creationId xmlns:a16="http://schemas.microsoft.com/office/drawing/2014/main" id="{5ECA7B39-0760-41DE-B0FC-4A111E8A0B02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384" y="6018434"/>
            <a:ext cx="839566" cy="83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557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703D0-519D-4523-AB90-1F99CF13A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Página 51 ejercicio </a:t>
            </a:r>
            <a:endParaRPr lang="es-CL" dirty="0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20EB099A-02F2-476E-937C-6A83A64F10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465215"/>
              </p:ext>
            </p:extLst>
          </p:nvPr>
        </p:nvGraphicFramePr>
        <p:xfrm>
          <a:off x="838200" y="685800"/>
          <a:ext cx="6711950" cy="459225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355975">
                  <a:extLst>
                    <a:ext uri="{9D8B030D-6E8A-4147-A177-3AD203B41FA5}">
                      <a16:colId xmlns:a16="http://schemas.microsoft.com/office/drawing/2014/main" val="1167043609"/>
                    </a:ext>
                  </a:extLst>
                </a:gridCol>
                <a:gridCol w="3355975">
                  <a:extLst>
                    <a:ext uri="{9D8B030D-6E8A-4147-A177-3AD203B41FA5}">
                      <a16:colId xmlns:a16="http://schemas.microsoft.com/office/drawing/2014/main" val="4001902391"/>
                    </a:ext>
                  </a:extLst>
                </a:gridCol>
              </a:tblGrid>
              <a:tr h="918451"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  <a:p>
                      <a:pPr algn="ctr"/>
                      <a:r>
                        <a:rPr lang="es-CL" dirty="0"/>
                        <a:t>OCCUPATIONS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  <a:p>
                      <a:pPr algn="ctr"/>
                      <a:r>
                        <a:rPr lang="es-CL" dirty="0"/>
                        <a:t>ACTIVITIES RELATED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709081"/>
                  </a:ext>
                </a:extLst>
              </a:tr>
              <a:tr h="918451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6058483"/>
                  </a:ext>
                </a:extLst>
              </a:tr>
              <a:tr h="918451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6032675"/>
                  </a:ext>
                </a:extLst>
              </a:tr>
              <a:tr h="918451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8692263"/>
                  </a:ext>
                </a:extLst>
              </a:tr>
              <a:tr h="918451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2456555"/>
                  </a:ext>
                </a:extLst>
              </a:tr>
            </a:tbl>
          </a:graphicData>
        </a:graphic>
      </p:graphicFrame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6D1794-8E94-45B0-AE92-8189C2691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CL" sz="24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s-CL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 escuchará un audio sobre dos amigos hablando, hay que completar la información escuchada sobre las ocupaciones y las actividades que realizan</a:t>
            </a:r>
            <a:endParaRPr lang="es-C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pic>
        <p:nvPicPr>
          <p:cNvPr id="6" name="6o Básico - Track 053">
            <a:hlinkClick r:id="" action="ppaction://media"/>
            <a:extLst>
              <a:ext uri="{FF2B5EF4-FFF2-40B4-BE49-F238E27FC236}">
                <a16:creationId xmlns:a16="http://schemas.microsoft.com/office/drawing/2014/main" id="{CE1CA505-0CC3-4BE5-821E-A4964C42D4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49840" y="533400"/>
            <a:ext cx="609600" cy="609600"/>
          </a:xfrm>
          <a:prstGeom prst="rect">
            <a:avLst/>
          </a:prstGeom>
        </p:spPr>
      </p:pic>
      <p:pic>
        <p:nvPicPr>
          <p:cNvPr id="7" name="Picture 2" descr="Gifs animados de Botón redondo azul">
            <a:extLst>
              <a:ext uri="{FF2B5EF4-FFF2-40B4-BE49-F238E27FC236}">
                <a16:creationId xmlns:a16="http://schemas.microsoft.com/office/drawing/2014/main" id="{17C614DB-D6DF-43BB-B3C9-1D3A294614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384" y="6018434"/>
            <a:ext cx="839566" cy="83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539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E20BDF1-CD2E-4562-BF9F-3E669F9E4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Página 51 ejercicio 4 </a:t>
            </a:r>
            <a:endParaRPr lang="es-CL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3E3936C-EC52-4AAE-B93D-9D19645E9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685800"/>
            <a:ext cx="6996289" cy="5534378"/>
          </a:xfrm>
        </p:spPr>
        <p:txBody>
          <a:bodyPr>
            <a:norm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4D00FF"/>
                </a:solidFill>
                <a:latin typeface="VAGRounded-Black"/>
              </a:rPr>
              <a:t>A: </a:t>
            </a:r>
            <a:r>
              <a:rPr lang="en-US" sz="1800" b="1" i="0" u="none" strike="noStrike" baseline="0" dirty="0">
                <a:solidFill>
                  <a:srgbClr val="4D00FF"/>
                </a:solidFill>
                <a:latin typeface="VAGRounded-Light"/>
              </a:rPr>
              <a:t>What does your father do, John?</a:t>
            </a:r>
          </a:p>
          <a:p>
            <a:pPr algn="l"/>
            <a:r>
              <a:rPr lang="es-CL" sz="1800" b="1" i="0" u="none" strike="noStrike" baseline="0" dirty="0">
                <a:solidFill>
                  <a:srgbClr val="FF9A17"/>
                </a:solidFill>
                <a:latin typeface="VAGRounded-Black"/>
              </a:rPr>
              <a:t>B: </a:t>
            </a:r>
            <a:r>
              <a:rPr lang="es-CL" sz="1800" b="1" i="0" u="none" strike="noStrike" baseline="0" dirty="0">
                <a:solidFill>
                  <a:srgbClr val="FF9A17"/>
                </a:solidFill>
                <a:latin typeface="VAGRounded-Light"/>
              </a:rPr>
              <a:t>He </a:t>
            </a:r>
            <a:r>
              <a:rPr lang="es-CL" sz="1800" b="1" i="0" u="none" strike="noStrike" baseline="0" dirty="0" err="1">
                <a:solidFill>
                  <a:srgbClr val="FF9A17"/>
                </a:solidFill>
                <a:latin typeface="VAGRounded-Light"/>
              </a:rPr>
              <a:t>is</a:t>
            </a:r>
            <a:r>
              <a:rPr lang="es-CL" sz="1800" b="1" i="0" u="none" strike="noStrike" baseline="0" dirty="0">
                <a:solidFill>
                  <a:srgbClr val="FF9A17"/>
                </a:solidFill>
                <a:latin typeface="VAGRounded-Light"/>
              </a:rPr>
              <a:t> a __________________________________________.</a:t>
            </a:r>
          </a:p>
          <a:p>
            <a:pPr algn="l"/>
            <a:r>
              <a:rPr lang="en-US" sz="1800" b="1" i="0" u="none" strike="noStrike" baseline="0" dirty="0">
                <a:solidFill>
                  <a:srgbClr val="4D00FF"/>
                </a:solidFill>
                <a:latin typeface="VAGRounded-Black"/>
              </a:rPr>
              <a:t>A: </a:t>
            </a:r>
            <a:r>
              <a:rPr lang="en-US" sz="1800" b="1" i="0" u="none" strike="noStrike" baseline="0" dirty="0">
                <a:solidFill>
                  <a:srgbClr val="4D00FF"/>
                </a:solidFill>
                <a:latin typeface="VAGRounded-Light"/>
              </a:rPr>
              <a:t>What can he do?</a:t>
            </a:r>
          </a:p>
          <a:p>
            <a:pPr algn="l"/>
            <a:r>
              <a:rPr lang="es-CL" sz="1800" b="1" i="0" u="none" strike="noStrike" baseline="0" dirty="0">
                <a:solidFill>
                  <a:srgbClr val="FF9A17"/>
                </a:solidFill>
                <a:latin typeface="VAGRounded-Black"/>
              </a:rPr>
              <a:t>B: </a:t>
            </a:r>
            <a:r>
              <a:rPr lang="es-CL" sz="1800" b="1" i="0" u="none" strike="noStrike" baseline="0" dirty="0">
                <a:solidFill>
                  <a:srgbClr val="FF9A17"/>
                </a:solidFill>
                <a:latin typeface="VAGRounded-Light"/>
              </a:rPr>
              <a:t>He can ______________</a:t>
            </a:r>
            <a:r>
              <a:rPr lang="es-CL" sz="1800" b="1" i="0" u="none" strike="noStrike" baseline="0" dirty="0" err="1">
                <a:solidFill>
                  <a:srgbClr val="FF9A17"/>
                </a:solidFill>
                <a:latin typeface="VAGRounded-Light"/>
              </a:rPr>
              <a:t>houses</a:t>
            </a:r>
            <a:r>
              <a:rPr lang="es-CL" sz="1800" b="1" i="0" u="none" strike="noStrike" baseline="0" dirty="0">
                <a:solidFill>
                  <a:srgbClr val="FF9A17"/>
                </a:solidFill>
                <a:latin typeface="VAGRounded-Light"/>
              </a:rPr>
              <a:t>.</a:t>
            </a:r>
          </a:p>
          <a:p>
            <a:pPr algn="l"/>
            <a:r>
              <a:rPr lang="en-US" sz="1800" b="1" i="0" u="none" strike="noStrike" baseline="0" dirty="0">
                <a:solidFill>
                  <a:srgbClr val="4D00FF"/>
                </a:solidFill>
                <a:latin typeface="VAGRounded-Black"/>
              </a:rPr>
              <a:t>A: </a:t>
            </a:r>
            <a:r>
              <a:rPr lang="en-US" sz="1800" b="1" i="0" u="none" strike="noStrike" baseline="0" dirty="0">
                <a:solidFill>
                  <a:srgbClr val="4D00FF"/>
                </a:solidFill>
                <a:latin typeface="VAGRounded-Light"/>
              </a:rPr>
              <a:t>How about your mother? What does she do?</a:t>
            </a:r>
          </a:p>
          <a:p>
            <a:pPr algn="l"/>
            <a:r>
              <a:rPr lang="es-CL" sz="1800" b="1" i="0" u="none" strike="noStrike" baseline="0" dirty="0">
                <a:solidFill>
                  <a:srgbClr val="FF9A17"/>
                </a:solidFill>
                <a:latin typeface="VAGRounded-Black"/>
              </a:rPr>
              <a:t>B: </a:t>
            </a:r>
            <a:r>
              <a:rPr lang="es-CL" sz="1800" b="1" i="0" u="none" strike="noStrike" baseline="0" dirty="0" err="1">
                <a:solidFill>
                  <a:srgbClr val="FF9A17"/>
                </a:solidFill>
                <a:latin typeface="VAGRounded-Light"/>
              </a:rPr>
              <a:t>She</a:t>
            </a:r>
            <a:r>
              <a:rPr lang="es-CL" sz="1800" b="1" i="0" u="none" strike="noStrike" baseline="0" dirty="0">
                <a:solidFill>
                  <a:srgbClr val="FF9A17"/>
                </a:solidFill>
                <a:latin typeface="VAGRounded-Light"/>
              </a:rPr>
              <a:t> </a:t>
            </a:r>
            <a:r>
              <a:rPr lang="es-CL" sz="1800" b="1" i="0" u="none" strike="noStrike" baseline="0" dirty="0" err="1">
                <a:solidFill>
                  <a:srgbClr val="FF9A17"/>
                </a:solidFill>
                <a:latin typeface="VAGRounded-Light"/>
              </a:rPr>
              <a:t>is</a:t>
            </a:r>
            <a:r>
              <a:rPr lang="es-CL" sz="1800" b="1" i="0" u="none" strike="noStrike" baseline="0" dirty="0">
                <a:solidFill>
                  <a:srgbClr val="FF9A17"/>
                </a:solidFill>
                <a:latin typeface="VAGRounded-Light"/>
              </a:rPr>
              <a:t> a ___________________________.</a:t>
            </a:r>
          </a:p>
          <a:p>
            <a:pPr algn="l"/>
            <a:r>
              <a:rPr lang="en-US" sz="1800" b="1" i="0" u="none" strike="noStrike" baseline="0" dirty="0">
                <a:solidFill>
                  <a:srgbClr val="4D00FF"/>
                </a:solidFill>
                <a:latin typeface="VAGRounded-Black"/>
              </a:rPr>
              <a:t>A: </a:t>
            </a:r>
            <a:r>
              <a:rPr lang="en-US" sz="1800" b="1" i="0" u="none" strike="noStrike" baseline="0" dirty="0">
                <a:solidFill>
                  <a:srgbClr val="4D00FF"/>
                </a:solidFill>
                <a:latin typeface="VAGRounded-Light"/>
              </a:rPr>
              <a:t>Really? What can she do?</a:t>
            </a:r>
          </a:p>
          <a:p>
            <a:pPr algn="l"/>
            <a:r>
              <a:rPr lang="en-US" sz="1800" b="1" i="0" u="none" strike="noStrike" baseline="0" dirty="0">
                <a:solidFill>
                  <a:srgbClr val="FF9A17"/>
                </a:solidFill>
                <a:latin typeface="VAGRounded-Black"/>
              </a:rPr>
              <a:t>B: </a:t>
            </a:r>
            <a:r>
              <a:rPr lang="en-US" sz="1800" b="1" i="0" u="none" strike="noStrike" baseline="0" dirty="0">
                <a:solidFill>
                  <a:srgbClr val="FF9A17"/>
                </a:solidFill>
                <a:latin typeface="VAGRounded-Light"/>
              </a:rPr>
              <a:t>She can________ delicious meals. What about your parents, Lily?</a:t>
            </a:r>
          </a:p>
          <a:p>
            <a:pPr algn="l"/>
            <a:r>
              <a:rPr lang="en-US" sz="1800" b="1" i="0" u="none" strike="noStrike" baseline="0" dirty="0">
                <a:solidFill>
                  <a:srgbClr val="4D00FF"/>
                </a:solidFill>
                <a:latin typeface="VAGRounded-Black"/>
              </a:rPr>
              <a:t>A: </a:t>
            </a:r>
            <a:r>
              <a:rPr lang="en-US" sz="1800" b="1" i="0" u="none" strike="noStrike" baseline="0" dirty="0">
                <a:solidFill>
                  <a:srgbClr val="4D00FF"/>
                </a:solidFill>
                <a:latin typeface="VAGRounded-Light"/>
              </a:rPr>
              <a:t>My Mom is a ____________________</a:t>
            </a:r>
            <a:r>
              <a:rPr lang="en-US" sz="1800" b="1" i="0" u="none" strike="noStrike" baseline="0" dirty="0">
                <a:solidFill>
                  <a:srgbClr val="8CFFC6"/>
                </a:solidFill>
                <a:latin typeface="TektonPro-Light"/>
              </a:rPr>
              <a:t>. </a:t>
            </a:r>
            <a:r>
              <a:rPr lang="en-US" sz="1800" b="1" i="0" u="none" strike="noStrike" baseline="0" dirty="0">
                <a:solidFill>
                  <a:srgbClr val="4D00FF"/>
                </a:solidFill>
                <a:latin typeface="VAGRounded-Light"/>
              </a:rPr>
              <a:t>She can___________ math.</a:t>
            </a:r>
          </a:p>
          <a:p>
            <a:pPr algn="l"/>
            <a:r>
              <a:rPr lang="en-US" sz="1800" b="1" i="0" u="none" strike="noStrike" baseline="0" dirty="0">
                <a:solidFill>
                  <a:srgbClr val="FF9A17"/>
                </a:solidFill>
                <a:latin typeface="VAGRounded-Black"/>
              </a:rPr>
              <a:t>B: </a:t>
            </a:r>
            <a:r>
              <a:rPr lang="en-US" sz="1800" b="1" i="0" u="none" strike="noStrike" baseline="0" dirty="0">
                <a:solidFill>
                  <a:srgbClr val="FF9A17"/>
                </a:solidFill>
                <a:latin typeface="VAGRounded-Light"/>
              </a:rPr>
              <a:t>And what does your father do?</a:t>
            </a:r>
          </a:p>
          <a:p>
            <a:pPr algn="l"/>
            <a:r>
              <a:rPr lang="es-CL" sz="1800" b="1" i="0" u="none" strike="noStrike" baseline="0" dirty="0">
                <a:solidFill>
                  <a:srgbClr val="4D00FF"/>
                </a:solidFill>
                <a:latin typeface="VAGRounded-Black"/>
              </a:rPr>
              <a:t>A: </a:t>
            </a:r>
            <a:r>
              <a:rPr lang="es-CL" sz="1800" b="1" i="0" u="none" strike="noStrike" baseline="0" dirty="0">
                <a:solidFill>
                  <a:srgbClr val="4D00FF"/>
                </a:solidFill>
                <a:latin typeface="VAGRounded-Light"/>
              </a:rPr>
              <a:t>He </a:t>
            </a:r>
            <a:r>
              <a:rPr lang="es-CL" sz="1800" b="1" i="0" u="none" strike="noStrike" baseline="0" dirty="0" err="1">
                <a:solidFill>
                  <a:srgbClr val="4D00FF"/>
                </a:solidFill>
                <a:latin typeface="VAGRounded-Light"/>
              </a:rPr>
              <a:t>is</a:t>
            </a:r>
            <a:r>
              <a:rPr lang="es-CL" sz="1800" b="1" i="0" u="none" strike="noStrike" baseline="0" dirty="0">
                <a:solidFill>
                  <a:srgbClr val="4D00FF"/>
                </a:solidFill>
                <a:latin typeface="VAGRounded-Light"/>
              </a:rPr>
              <a:t> a____________________________</a:t>
            </a:r>
          </a:p>
          <a:p>
            <a:pPr algn="l"/>
            <a:r>
              <a:rPr lang="en-US" sz="1800" b="1" i="0" u="none" strike="noStrike" baseline="0" dirty="0">
                <a:solidFill>
                  <a:srgbClr val="FF9A17"/>
                </a:solidFill>
                <a:latin typeface="VAGRounded-Black"/>
              </a:rPr>
              <a:t>B: </a:t>
            </a:r>
            <a:r>
              <a:rPr lang="en-US" sz="1800" b="1" i="0" u="none" strike="noStrike" baseline="0" dirty="0">
                <a:solidFill>
                  <a:srgbClr val="FF9A17"/>
                </a:solidFill>
                <a:latin typeface="VAGRounded-Light"/>
              </a:rPr>
              <a:t>What can he do?</a:t>
            </a:r>
          </a:p>
          <a:p>
            <a:pPr algn="l"/>
            <a:r>
              <a:rPr lang="en-US" sz="1800" b="1" i="0" u="none" strike="noStrike" baseline="0" dirty="0">
                <a:solidFill>
                  <a:srgbClr val="4D00FF"/>
                </a:solidFill>
                <a:latin typeface="VAGRounded-Black"/>
              </a:rPr>
              <a:t>A: </a:t>
            </a:r>
            <a:r>
              <a:rPr lang="en-US" sz="1800" b="1" i="0" u="none" strike="noStrike" baseline="0" dirty="0">
                <a:solidFill>
                  <a:srgbClr val="4D00FF"/>
                </a:solidFill>
                <a:latin typeface="VAGRounded-Light"/>
              </a:rPr>
              <a:t>He can __________________________ taxis and trucks.</a:t>
            </a:r>
            <a:endParaRPr lang="es-CL" b="1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22895675-1CE3-40F8-931F-D9977DD7D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CL" sz="2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Completar el diálogo utilizando la información de la tabla en el ejercicio anterior. </a:t>
            </a:r>
          </a:p>
          <a:p>
            <a:r>
              <a:rPr lang="es-CL" sz="2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Practicar en casa la lectura del diálogo</a:t>
            </a:r>
            <a:endParaRPr lang="es-CL" sz="2800" dirty="0"/>
          </a:p>
        </p:txBody>
      </p:sp>
      <p:pic>
        <p:nvPicPr>
          <p:cNvPr id="7" name="Picture 2" descr="Gifs animados de Botón redondo azul">
            <a:extLst>
              <a:ext uri="{FF2B5EF4-FFF2-40B4-BE49-F238E27FC236}">
                <a16:creationId xmlns:a16="http://schemas.microsoft.com/office/drawing/2014/main" id="{EFF78C16-100C-45C9-B760-2DA4F9E9D0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384" y="6018434"/>
            <a:ext cx="839566" cy="83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44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F3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TAY AT HOME | RioRoller">
            <a:extLst>
              <a:ext uri="{FF2B5EF4-FFF2-40B4-BE49-F238E27FC236}">
                <a16:creationId xmlns:a16="http://schemas.microsoft.com/office/drawing/2014/main" id="{A9FB44E6-93B0-4976-A25D-4087952BB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540" y="553156"/>
            <a:ext cx="5619044" cy="561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01FD054-0283-4E84-817D-9AE80D0C07DA}"/>
              </a:ext>
            </a:extLst>
          </p:cNvPr>
          <p:cNvSpPr/>
          <p:nvPr/>
        </p:nvSpPr>
        <p:spPr>
          <a:xfrm>
            <a:off x="7119584" y="1610022"/>
            <a:ext cx="4786242" cy="2585323"/>
          </a:xfrm>
          <a:prstGeom prst="rect">
            <a:avLst/>
          </a:prstGeom>
          <a:solidFill>
            <a:srgbClr val="B5F3D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Nos vemos la próxima semana</a:t>
            </a:r>
          </a:p>
        </p:txBody>
      </p:sp>
    </p:spTree>
    <p:extLst>
      <p:ext uri="{BB962C8B-B14F-4D97-AF65-F5344CB8AC3E}">
        <p14:creationId xmlns:p14="http://schemas.microsoft.com/office/powerpoint/2010/main" val="1023160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TM03090434[[fn=Letras en madera]]</Template>
  <TotalTime>926</TotalTime>
  <Words>305</Words>
  <Application>Microsoft Office PowerPoint</Application>
  <PresentationFormat>Panorámica</PresentationFormat>
  <Paragraphs>39</Paragraphs>
  <Slides>7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7" baseType="lpstr">
      <vt:lpstr>Calibri</vt:lpstr>
      <vt:lpstr>Cambria</vt:lpstr>
      <vt:lpstr>Rockwell</vt:lpstr>
      <vt:lpstr>Rockwell Condensed</vt:lpstr>
      <vt:lpstr>Symbol</vt:lpstr>
      <vt:lpstr>TektonPro-Light</vt:lpstr>
      <vt:lpstr>VAGRounded-Black</vt:lpstr>
      <vt:lpstr>VAGRounded-Light</vt:lpstr>
      <vt:lpstr>Wingdings</vt:lpstr>
      <vt:lpstr>Letras en madera</vt:lpstr>
      <vt:lpstr>6th grade  28 sep- 2 oct</vt:lpstr>
      <vt:lpstr>Pages </vt:lpstr>
      <vt:lpstr>Página 50 ejercicio </vt:lpstr>
      <vt:lpstr>Página 50 ejercicio 2</vt:lpstr>
      <vt:lpstr>Página 51 ejercicio </vt:lpstr>
      <vt:lpstr>Página 51 ejercicio 4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6th grade  28 sep- 2 oct</dc:title>
  <dc:creator>Maria Jose</dc:creator>
  <cp:lastModifiedBy>Maria Jose</cp:lastModifiedBy>
  <cp:revision>9</cp:revision>
  <dcterms:created xsi:type="dcterms:W3CDTF">2020-09-22T01:41:46Z</dcterms:created>
  <dcterms:modified xsi:type="dcterms:W3CDTF">2020-09-22T17:53:21Z</dcterms:modified>
</cp:coreProperties>
</file>