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2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y="6858000" cx="12192000"/>
  <p:notesSz cx="6858000" cy="9144000"/>
  <p:defaultTextStyle>
    <a:defPPr lvl="0">
      <a:defRPr lang="en-US"/>
    </a:defPPr>
    <a:lvl1pPr defTabSz="4572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4572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4572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4572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4572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4572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4572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4572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4572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2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2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10" Type="http://schemas.openxmlformats.org/officeDocument/2006/relationships/slide" Target="slides/slide7.xml"/><Relationship Id="rId9" Type="http://schemas.openxmlformats.org/officeDocument/2006/relationships/slide" Target="slides/slide6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6405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9546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7230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891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8374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6584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89555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44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400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847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016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793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29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542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4F934AD-353F-45F3-AA1C-72AE6718E7A2}" type="datetimeFigureOut">
              <a:rPr lang="es-CL" smtClean="0"/>
              <a:t>17-08-2020</a:t>
            </a:fld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1EBEEEF-D305-4037-A3AA-FFE90A69DF8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981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9" r:id="rId1"/>
    <p:sldLayoutId id="2147483960" r:id="rId2"/>
    <p:sldLayoutId id="2147483961" r:id="rId3"/>
    <p:sldLayoutId id="2147483962" r:id="rId4"/>
    <p:sldLayoutId id="2147483963" r:id="rId5"/>
    <p:sldLayoutId id="2147483964" r:id="rId6"/>
    <p:sldLayoutId id="2147483965" r:id="rId7"/>
    <p:sldLayoutId id="2147483966" r:id="rId8"/>
    <p:sldLayoutId id="2147483967" r:id="rId9"/>
    <p:sldLayoutId id="2147483968" r:id="rId10"/>
    <p:sldLayoutId id="2147483969" r:id="rId11"/>
    <p:sldLayoutId id="2147483970" r:id="rId12"/>
    <p:sldLayoutId id="2147483971" r:id="rId13"/>
    <p:sldLayoutId id="2147483972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"/>
          <p:cNvSpPr txBox="1"/>
          <p:nvPr>
            <p:ph type="ctrTitle"/>
          </p:nvPr>
        </p:nvSpPr>
        <p:spPr>
          <a:xfrm>
            <a:off x="810001" y="1449147"/>
            <a:ext cx="10572000" cy="29712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60000"/>
              </a:srgbClr>
            </a:outerShdw>
          </a:effectLst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5400"/>
              <a:buFont typeface="Century Gothic"/>
              <a:buNone/>
            </a:pPr>
            <a:r>
              <a:rPr lang="es-ES"/>
              <a:t>4to Medio</a:t>
            </a:r>
            <a:endParaRPr/>
          </a:p>
        </p:txBody>
      </p:sp>
      <p:sp>
        <p:nvSpPr>
          <p:cNvPr id="42" name="Google Shape;42;p1"/>
          <p:cNvSpPr txBox="1"/>
          <p:nvPr>
            <p:ph idx="1" type="subTitle"/>
          </p:nvPr>
        </p:nvSpPr>
        <p:spPr>
          <a:xfrm>
            <a:off x="810001" y="5280847"/>
            <a:ext cx="10572000" cy="435000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s-ES"/>
              <a:t>Semana 17 Agosto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7961"/>
            <a:ext cx="10571998" cy="970450"/>
          </a:xfrm>
        </p:spPr>
        <p:txBody>
          <a:bodyPr/>
          <a:lstStyle/>
          <a:p>
            <a:r>
              <a:rPr lang="es-ES" dirty="0" smtClean="0"/>
              <a:t>Match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pictures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Une las palabras con las imágenes</a:t>
            </a:r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048738" y="11242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PAG 126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43498" y="2226112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Optimistic</a:t>
            </a:r>
            <a:endParaRPr lang="es-CL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243498" y="3528209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Shy</a:t>
            </a:r>
            <a:endParaRPr lang="es-CL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241536" y="4830306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Talkative</a:t>
            </a:r>
            <a:endParaRPr lang="es-CL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241536" y="5534815"/>
            <a:ext cx="2408177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Bad-tempered</a:t>
            </a:r>
            <a:endParaRPr lang="es-CL" sz="24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43498" y="2858588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Insecure</a:t>
            </a:r>
            <a:endParaRPr lang="es-CL" sz="24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243498" y="4197830"/>
            <a:ext cx="2201339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Hard-working</a:t>
            </a:r>
            <a:endParaRPr lang="es-CL" sz="2400" dirty="0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992" y="2036819"/>
            <a:ext cx="7312559" cy="478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7961"/>
            <a:ext cx="10571998" cy="970450"/>
          </a:xfrm>
        </p:spPr>
        <p:txBody>
          <a:bodyPr/>
          <a:lstStyle/>
          <a:p>
            <a:r>
              <a:rPr lang="es-ES" dirty="0" err="1" smtClean="0"/>
              <a:t>Writing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Escribiendo oraciones</a:t>
            </a:r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200997" y="3201078"/>
            <a:ext cx="11085553" cy="326936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buAutoNum type="romanUcPeriod"/>
            </a:pPr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sentences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are true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previous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connector</a:t>
            </a:r>
            <a:r>
              <a:rPr lang="es-ES" dirty="0" smtClean="0"/>
              <a:t> “</a:t>
            </a:r>
            <a:r>
              <a:rPr lang="es-ES" dirty="0" err="1" smtClean="0"/>
              <a:t>because</a:t>
            </a:r>
            <a:r>
              <a:rPr lang="es-ES" dirty="0" smtClean="0"/>
              <a:t>” </a:t>
            </a:r>
            <a:endParaRPr lang="es-ES" dirty="0" smtClean="0"/>
          </a:p>
          <a:p>
            <a:pPr marL="400050" indent="-400050">
              <a:buAutoNum type="romanUcPeriod"/>
            </a:pPr>
            <a:endParaRPr lang="es-ES" dirty="0"/>
          </a:p>
          <a:p>
            <a:pPr>
              <a:buAutoNum type="arabicParenR"/>
            </a:pPr>
            <a:r>
              <a:rPr lang="es-ES" dirty="0" smtClean="0"/>
              <a:t>….</a:t>
            </a:r>
            <a:endParaRPr lang="es-ES" i="1" dirty="0" smtClean="0"/>
          </a:p>
          <a:p>
            <a:pPr>
              <a:buAutoNum type="arabicParenR"/>
            </a:pPr>
            <a:endParaRPr lang="es-ES" dirty="0" smtClean="0"/>
          </a:p>
          <a:p>
            <a:pPr>
              <a:buAutoNum type="arabicParenR"/>
            </a:pPr>
            <a:r>
              <a:rPr lang="es-ES" dirty="0" smtClean="0"/>
              <a:t>….</a:t>
            </a:r>
            <a:endParaRPr lang="es-ES" i="1" dirty="0" smtClean="0"/>
          </a:p>
          <a:p>
            <a:pPr>
              <a:buAutoNum type="arabicParenR"/>
            </a:pPr>
            <a:endParaRPr lang="es-ES" dirty="0" smtClean="0"/>
          </a:p>
          <a:p>
            <a:pPr>
              <a:buAutoNum type="arabicParenR"/>
            </a:pPr>
            <a:r>
              <a:rPr lang="es-ES" dirty="0" smtClean="0"/>
              <a:t>….</a:t>
            </a:r>
            <a:endParaRPr lang="es-ES" dirty="0" smtClean="0"/>
          </a:p>
          <a:p>
            <a:pPr>
              <a:buFontTx/>
              <a:buChar char="-"/>
            </a:pP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11048738" y="11242"/>
            <a:ext cx="1143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PAG 126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8607" y="2275019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Optimistic</a:t>
            </a:r>
            <a:endParaRPr lang="es-CL" sz="2400" dirty="0"/>
          </a:p>
        </p:txBody>
      </p:sp>
      <p:sp>
        <p:nvSpPr>
          <p:cNvPr id="7" name="CuadroTexto 6"/>
          <p:cNvSpPr txBox="1"/>
          <p:nvPr/>
        </p:nvSpPr>
        <p:spPr>
          <a:xfrm>
            <a:off x="3612393" y="2275018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Shy</a:t>
            </a:r>
            <a:endParaRPr lang="es-CL" sz="2400" dirty="0"/>
          </a:p>
        </p:txBody>
      </p:sp>
      <p:sp>
        <p:nvSpPr>
          <p:cNvPr id="9" name="CuadroTexto 8"/>
          <p:cNvSpPr txBox="1"/>
          <p:nvPr/>
        </p:nvSpPr>
        <p:spPr>
          <a:xfrm>
            <a:off x="7655962" y="2268606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Talkative</a:t>
            </a:r>
            <a:endParaRPr lang="es-CL" sz="24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9452855" y="2268605"/>
            <a:ext cx="2408177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Bad-tempered</a:t>
            </a:r>
            <a:endParaRPr lang="es-CL" sz="24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815500" y="2275018"/>
            <a:ext cx="1751556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Insecure</a:t>
            </a:r>
            <a:endParaRPr lang="es-CL" sz="24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5409286" y="2268607"/>
            <a:ext cx="2201339" cy="461665"/>
          </a:xfrm>
          <a:prstGeom prst="rect">
            <a:avLst/>
          </a:prstGeom>
          <a:noFill/>
          <a:ln>
            <a:solidFill>
              <a:srgbClr val="02C1B7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Hard-working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18929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7961"/>
            <a:ext cx="10571998" cy="970450"/>
          </a:xfrm>
        </p:spPr>
        <p:txBody>
          <a:bodyPr/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> in English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Escribe definiciones en inglés</a:t>
            </a:r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89265" y="1593636"/>
            <a:ext cx="10822573" cy="477913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>
              <a:buAutoNum type="romanLcPeriod"/>
            </a:pPr>
            <a:r>
              <a:rPr lang="es-CL" dirty="0"/>
              <a:t>Show </a:t>
            </a:r>
            <a:r>
              <a:rPr lang="es-CL" dirty="0" smtClean="0"/>
              <a:t>up</a:t>
            </a:r>
          </a:p>
          <a:p>
            <a:pPr marL="400050" indent="-400050">
              <a:buAutoNum type="romanLcPeriod"/>
            </a:pPr>
            <a:r>
              <a:rPr lang="es-CL" dirty="0" err="1" smtClean="0"/>
              <a:t>Traits</a:t>
            </a:r>
            <a:endParaRPr lang="es-CL" dirty="0" smtClean="0"/>
          </a:p>
          <a:p>
            <a:pPr marL="400050" indent="-400050">
              <a:buAutoNum type="romanLcPeriod"/>
            </a:pPr>
            <a:r>
              <a:rPr lang="es-CL" dirty="0" err="1" smtClean="0"/>
              <a:t>Willingness</a:t>
            </a:r>
            <a:endParaRPr lang="es-CL" dirty="0" smtClean="0"/>
          </a:p>
          <a:p>
            <a:pPr marL="400050" indent="-400050">
              <a:buAutoNum type="romanLcPeriod"/>
            </a:pPr>
            <a:r>
              <a:rPr lang="es-CL" dirty="0" err="1" smtClean="0"/>
              <a:t>Helpful</a:t>
            </a:r>
            <a:endParaRPr lang="es-CL" dirty="0" smtClean="0"/>
          </a:p>
          <a:p>
            <a:pPr marL="400050" indent="-400050">
              <a:buAutoNum type="romanLcPeriod"/>
            </a:pPr>
            <a:r>
              <a:rPr lang="es-CL" dirty="0" err="1" smtClean="0"/>
              <a:t>Mock</a:t>
            </a:r>
            <a:endParaRPr lang="es-ES" i="1" dirty="0"/>
          </a:p>
        </p:txBody>
      </p:sp>
    </p:spTree>
    <p:extLst>
      <p:ext uri="{BB962C8B-B14F-4D97-AF65-F5344CB8AC3E}">
        <p14:creationId xmlns:p14="http://schemas.microsoft.com/office/powerpoint/2010/main" val="1767289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347264"/>
            <a:ext cx="10571998" cy="970450"/>
          </a:xfrm>
        </p:spPr>
        <p:txBody>
          <a:bodyPr/>
          <a:lstStyle/>
          <a:p>
            <a:r>
              <a:rPr lang="es-ES" dirty="0" err="1" smtClean="0"/>
              <a:t>Read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765" y="789757"/>
            <a:ext cx="5916740" cy="555562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2214" y="789757"/>
            <a:ext cx="5919786" cy="500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427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0800" y="5665608"/>
            <a:ext cx="10571998" cy="970450"/>
          </a:xfrm>
        </p:spPr>
        <p:txBody>
          <a:bodyPr/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?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589" y="477713"/>
            <a:ext cx="5435250" cy="483459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552" y="477713"/>
            <a:ext cx="5455362" cy="4543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16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37961"/>
            <a:ext cx="10571998" cy="970450"/>
          </a:xfrm>
        </p:spPr>
        <p:txBody>
          <a:bodyPr/>
          <a:lstStyle/>
          <a:p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opinion</a:t>
            </a:r>
            <a:endParaRPr lang="es-CL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714553" y="623186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FEFEFE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32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Da tu opinión</a:t>
            </a:r>
            <a:endParaRPr lang="es-CL" sz="32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136371" y="1704788"/>
            <a:ext cx="10822573" cy="4779139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dirty="0" err="1" smtClean="0"/>
              <a:t>Give</a:t>
            </a:r>
            <a:r>
              <a:rPr lang="es-ES" dirty="0" smtClean="0"/>
              <a:t> </a:t>
            </a:r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opinion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steps</a:t>
            </a:r>
            <a:r>
              <a:rPr lang="es-ES" dirty="0" smtClean="0"/>
              <a:t> of </a:t>
            </a:r>
            <a:r>
              <a:rPr lang="es-ES" dirty="0" err="1" smtClean="0"/>
              <a:t>writing</a:t>
            </a:r>
            <a:r>
              <a:rPr lang="es-ES" dirty="0" smtClean="0"/>
              <a:t>”</a:t>
            </a:r>
          </a:p>
          <a:p>
            <a:pPr marL="0" indent="0">
              <a:buNone/>
            </a:pPr>
            <a:endParaRPr lang="es-ES" dirty="0"/>
          </a:p>
          <a:p>
            <a:pPr>
              <a:buAutoNum type="arabicParenR"/>
            </a:pP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smtClean="0"/>
              <a:t>do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think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as a </a:t>
            </a:r>
            <a:r>
              <a:rPr lang="es-ES" dirty="0" err="1" smtClean="0"/>
              <a:t>teenager</a:t>
            </a:r>
            <a:r>
              <a:rPr lang="es-ES" dirty="0"/>
              <a:t> </a:t>
            </a:r>
            <a:r>
              <a:rPr lang="es-ES" dirty="0" smtClean="0"/>
              <a:t>in Chile?</a:t>
            </a: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>
                <a:solidFill>
                  <a:srgbClr val="02C1B7"/>
                </a:solidFill>
              </a:rPr>
              <a:t>Position</a:t>
            </a:r>
            <a:r>
              <a:rPr lang="es-ES" dirty="0" smtClean="0">
                <a:solidFill>
                  <a:srgbClr val="02C1B7"/>
                </a:solidFill>
              </a:rPr>
              <a:t>: </a:t>
            </a:r>
            <a:r>
              <a:rPr lang="es-ES" dirty="0" smtClean="0"/>
              <a:t>I </a:t>
            </a:r>
            <a:r>
              <a:rPr lang="es-ES" dirty="0" err="1" smtClean="0"/>
              <a:t>think</a:t>
            </a:r>
            <a:r>
              <a:rPr lang="es-ES" smtClean="0"/>
              <a:t>…</a:t>
            </a:r>
            <a:endParaRPr lang="es-ES" dirty="0" smtClean="0"/>
          </a:p>
          <a:p>
            <a:pPr marL="0" indent="0">
              <a:buNone/>
            </a:pPr>
            <a:r>
              <a:rPr lang="es-ES" dirty="0" err="1" smtClean="0">
                <a:solidFill>
                  <a:srgbClr val="02C1B7"/>
                </a:solidFill>
              </a:rPr>
              <a:t>Reason</a:t>
            </a:r>
            <a:r>
              <a:rPr lang="es-ES" dirty="0" smtClean="0">
                <a:solidFill>
                  <a:srgbClr val="02C1B7"/>
                </a:solidFill>
              </a:rPr>
              <a:t>: </a:t>
            </a:r>
            <a:r>
              <a:rPr lang="es-ES" dirty="0" err="1" smtClean="0"/>
              <a:t>Because</a:t>
            </a:r>
            <a:r>
              <a:rPr lang="es-ES" dirty="0" smtClean="0"/>
              <a:t>… </a:t>
            </a:r>
          </a:p>
          <a:p>
            <a:pPr marL="0" indent="0">
              <a:buNone/>
            </a:pPr>
            <a:r>
              <a:rPr lang="es-ES" dirty="0" err="1" smtClean="0">
                <a:solidFill>
                  <a:srgbClr val="02C1B7"/>
                </a:solidFill>
              </a:rPr>
              <a:t>Example</a:t>
            </a:r>
            <a:r>
              <a:rPr lang="es-ES" dirty="0" smtClean="0">
                <a:solidFill>
                  <a:srgbClr val="02C1B7"/>
                </a:solidFill>
              </a:rPr>
              <a:t>: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example</a:t>
            </a:r>
            <a:r>
              <a:rPr lang="es-ES" dirty="0" smtClean="0"/>
              <a:t>… 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4041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able">
  <a:themeElements>
    <a:clrScheme name="Ci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Ci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