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8" r:id="rId6"/>
    <p:sldId id="263" r:id="rId7"/>
    <p:sldId id="269" r:id="rId8"/>
    <p:sldId id="262" r:id="rId9"/>
    <p:sldId id="264" r:id="rId10"/>
    <p:sldId id="267" r:id="rId11"/>
    <p:sldId id="260" r:id="rId12"/>
    <p:sldId id="261" r:id="rId13"/>
    <p:sldId id="266" r:id="rId14"/>
    <p:sldId id="265" r:id="rId15"/>
    <p:sldId id="270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A73762"/>
    <a:srgbClr val="D02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7BF-B439-4CC3-9919-60054EF179A5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663-7464-4326-A4D7-67AFADFB6A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94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7BF-B439-4CC3-9919-60054EF179A5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663-7464-4326-A4D7-67AFADFB6A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639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7BF-B439-4CC3-9919-60054EF179A5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663-7464-4326-A4D7-67AFADFB6A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62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7BF-B439-4CC3-9919-60054EF179A5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663-7464-4326-A4D7-67AFADFB6A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227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7BF-B439-4CC3-9919-60054EF179A5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663-7464-4326-A4D7-67AFADFB6A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60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7BF-B439-4CC3-9919-60054EF179A5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663-7464-4326-A4D7-67AFADFB6A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31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7BF-B439-4CC3-9919-60054EF179A5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663-7464-4326-A4D7-67AFADFB6A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908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7BF-B439-4CC3-9919-60054EF179A5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663-7464-4326-A4D7-67AFADFB6A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560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7BF-B439-4CC3-9919-60054EF179A5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663-7464-4326-A4D7-67AFADFB6A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750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7BF-B439-4CC3-9919-60054EF179A5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663-7464-4326-A4D7-67AFADFB6A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966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27BF-B439-4CC3-9919-60054EF179A5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663-7464-4326-A4D7-67AFADFB6A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043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68000">
              <a:srgbClr val="A73762"/>
            </a:gs>
            <a:gs pos="36000">
              <a:srgbClr val="D02E5C"/>
            </a:gs>
            <a:gs pos="100000">
              <a:srgbClr val="FF99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27BF-B439-4CC3-9919-60054EF179A5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663-7464-4326-A4D7-67AFADFB6A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08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2551837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dirty="0" smtClean="0">
                <a:solidFill>
                  <a:schemeClr val="bg1"/>
                </a:solidFill>
                <a:latin typeface="High Tower Text" pitchFamily="18" charset="0"/>
              </a:rPr>
              <a:t>OA 3 </a:t>
            </a:r>
          </a:p>
          <a:p>
            <a:r>
              <a:rPr lang="es-ES" sz="2500" dirty="0" smtClean="0">
                <a:solidFill>
                  <a:schemeClr val="bg1"/>
                </a:solidFill>
                <a:latin typeface="High Tower Text" pitchFamily="18" charset="0"/>
              </a:rPr>
              <a:t>Describir</a:t>
            </a:r>
            <a:r>
              <a:rPr lang="es-ES" sz="2500" dirty="0">
                <a:solidFill>
                  <a:schemeClr val="bg1"/>
                </a:solidFill>
                <a:latin typeface="High Tower Text" pitchFamily="18" charset="0"/>
              </a:rPr>
              <a:t>, por medio de la investigación, las características de infecciones de transmisión sexual (ITS), como sida y herpes, entre otros, considerando sus: Mecanismos de transmisión. Medidas de prevención. Síntomas generales. Consecuencias y posibles secuelas.</a:t>
            </a:r>
            <a:endParaRPr lang="es-CL" sz="2500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998" y="548680"/>
            <a:ext cx="1763618" cy="1627377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628650" y="568164"/>
            <a:ext cx="2935238" cy="11720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OBJETIVO</a:t>
            </a:r>
          </a:p>
          <a:p>
            <a:endParaRPr lang="es-ES" b="1" dirty="0">
              <a:solidFill>
                <a:schemeClr val="bg1"/>
              </a:solidFill>
              <a:latin typeface="High Tower Text" pitchFamily="18" charset="0"/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 </a:t>
            </a:r>
            <a:endParaRPr lang="es-ES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  <a:latin typeface="High Tower Text" pitchFamily="18" charset="0"/>
              </a:rPr>
              <a:t>Sífilis</a:t>
            </a:r>
          </a:p>
          <a:p>
            <a:pPr marL="0" indent="0">
              <a:buNone/>
            </a:pPr>
            <a:endParaRPr lang="es-ES" b="1" dirty="0">
              <a:solidFill>
                <a:schemeClr val="bg1"/>
              </a:solidFill>
              <a:latin typeface="High Tower Text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 Es </a:t>
            </a:r>
            <a:r>
              <a:rPr lang="es-ES" b="1" dirty="0">
                <a:solidFill>
                  <a:schemeClr val="bg1"/>
                </a:solidFill>
                <a:latin typeface="High Tower Text" pitchFamily="18" charset="0"/>
              </a:rPr>
              <a:t>una infección bacteriana que suele transmitirse por contacto sexual. La enfermedad comienza como una llaga indolora, por lo general en los genitales, el recto o la boca. La sífilis se transmite de persona a persona a través del contacto de la piel o de las membranas mucosas con estas llagas.</a:t>
            </a:r>
            <a:endParaRPr lang="es-CL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1944216" cy="20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7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nfermedades de transmisión sexual (ETS) en el hombre y la muj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31" y="1988840"/>
            <a:ext cx="728551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6239" y="404664"/>
            <a:ext cx="8229600" cy="1143000"/>
          </a:xfrm>
          <a:prstGeom prst="rect">
            <a:avLst/>
          </a:prstGeom>
          <a:gradFill>
            <a:gsLst>
              <a:gs pos="0">
                <a:srgbClr val="FF99FF"/>
              </a:gs>
              <a:gs pos="68000">
                <a:srgbClr val="A73762"/>
              </a:gs>
              <a:gs pos="36000">
                <a:srgbClr val="D02E5C"/>
              </a:gs>
              <a:gs pos="100000">
                <a:srgbClr val="FF99F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smtClean="0">
                <a:solidFill>
                  <a:schemeClr val="bg1"/>
                </a:solidFill>
                <a:latin typeface="Arial Black" pitchFamily="34" charset="0"/>
              </a:rPr>
              <a:t>¿CÓMO SE CONTRAE UNA ITS?</a:t>
            </a:r>
            <a:endParaRPr lang="es-CL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5804745"/>
            <a:ext cx="5832648" cy="55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78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umento de VIH en Chile: un problema que rebasa a los gobiern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Aumento de VIH en Chile: un problema que rebasa a los gobierno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gradFill>
            <a:gsLst>
              <a:gs pos="0">
                <a:srgbClr val="FF99FF"/>
              </a:gs>
              <a:gs pos="68000">
                <a:srgbClr val="A73762"/>
              </a:gs>
              <a:gs pos="36000">
                <a:srgbClr val="D02E5C"/>
              </a:gs>
              <a:gs pos="100000">
                <a:srgbClr val="FF99F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smtClean="0">
                <a:solidFill>
                  <a:schemeClr val="bg1"/>
                </a:solidFill>
                <a:latin typeface="Arial Black" pitchFamily="34" charset="0"/>
              </a:rPr>
              <a:t>GRÁFICOS</a:t>
            </a:r>
            <a:endParaRPr lang="es-CL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648"/>
            <a:ext cx="4355976" cy="310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54396"/>
            <a:ext cx="4934577" cy="308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93533"/>
            <a:ext cx="3793945" cy="27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54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s-ES" b="1" dirty="0" smtClean="0">
                <a:solidFill>
                  <a:srgbClr val="FFFF00"/>
                </a:solidFill>
                <a:latin typeface="High Tower Text" pitchFamily="18" charset="0"/>
              </a:rPr>
              <a:t>¿QUÉ ES UNA ITS?</a:t>
            </a:r>
          </a:p>
          <a:p>
            <a:pPr marL="0" indent="0">
              <a:buNone/>
            </a:pPr>
            <a:endParaRPr lang="es-CL" b="1" dirty="0">
              <a:solidFill>
                <a:srgbClr val="FFFF00"/>
              </a:solidFill>
              <a:latin typeface="High Tower Text" pitchFamily="18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gradFill>
            <a:gsLst>
              <a:gs pos="0">
                <a:srgbClr val="FF99FF"/>
              </a:gs>
              <a:gs pos="68000">
                <a:srgbClr val="A73762"/>
              </a:gs>
              <a:gs pos="36000">
                <a:srgbClr val="D02E5C"/>
              </a:gs>
              <a:gs pos="100000">
                <a:srgbClr val="FF99F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smtClean="0">
                <a:solidFill>
                  <a:schemeClr val="bg1"/>
                </a:solidFill>
                <a:latin typeface="Arial Black" pitchFamily="34" charset="0"/>
              </a:rPr>
              <a:t>VEAMOS CUÁNTO APRENDIMOS…</a:t>
            </a:r>
            <a:endParaRPr lang="es-CL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49466" y="311236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rgbClr val="FFFF00"/>
                </a:solidFill>
                <a:latin typeface="High Tower Text" pitchFamily="18" charset="0"/>
              </a:rPr>
              <a:t>¿A QUIÉNES AFECTAS?</a:t>
            </a:r>
          </a:p>
          <a:p>
            <a:pPr marL="0" indent="0">
              <a:buFont typeface="Arial" pitchFamily="34" charset="0"/>
              <a:buNone/>
            </a:pPr>
            <a:endParaRPr lang="es-CL" b="1" dirty="0">
              <a:solidFill>
                <a:srgbClr val="FFFF00"/>
              </a:solidFill>
              <a:latin typeface="High Tower Text" pitchFamily="18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39772" y="458112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rgbClr val="FFFF00"/>
                </a:solidFill>
                <a:latin typeface="High Tower Text" pitchFamily="18" charset="0"/>
              </a:rPr>
              <a:t>¿CÓMO PREVENIR UNA ITS?</a:t>
            </a:r>
          </a:p>
          <a:p>
            <a:pPr marL="0" indent="0">
              <a:buFont typeface="Arial" pitchFamily="34" charset="0"/>
              <a:buNone/>
            </a:pPr>
            <a:endParaRPr lang="es-CL" b="1" dirty="0">
              <a:solidFill>
                <a:srgbClr val="FFFF00"/>
              </a:solidFill>
              <a:latin typeface="High Tower Text" pitchFamily="18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69326" y="2364193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rgbClr val="FFFF00"/>
                </a:solidFill>
                <a:latin typeface="High Tower Text" pitchFamily="18" charset="0"/>
              </a:rPr>
              <a:t>¿CUÁLES SON LAS ITS? NOMBRALAS </a:t>
            </a:r>
          </a:p>
          <a:p>
            <a:pPr marL="0" indent="0">
              <a:buFont typeface="Arial" pitchFamily="34" charset="0"/>
              <a:buNone/>
            </a:pPr>
            <a:endParaRPr lang="es-CL" b="1" dirty="0">
              <a:solidFill>
                <a:srgbClr val="FFFF00"/>
              </a:solidFill>
              <a:latin typeface="High Tower Text" pitchFamily="18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70217" y="386104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rgbClr val="FFFF00"/>
                </a:solidFill>
                <a:latin typeface="High Tower Text" pitchFamily="18" charset="0"/>
              </a:rPr>
              <a:t>¿CÓMO SE CONTRAE UNA ITS?</a:t>
            </a:r>
          </a:p>
          <a:p>
            <a:pPr marL="0" indent="0">
              <a:buFont typeface="Arial" pitchFamily="34" charset="0"/>
              <a:buNone/>
            </a:pPr>
            <a:endParaRPr lang="es-CL" b="1" dirty="0">
              <a:solidFill>
                <a:srgbClr val="FFFF00"/>
              </a:solidFill>
              <a:latin typeface="High Tower Text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23" y="5275401"/>
            <a:ext cx="18573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84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111070" cy="3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01" y="1772816"/>
            <a:ext cx="17335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4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" y="843843"/>
            <a:ext cx="7845088" cy="51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57192"/>
            <a:ext cx="20288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6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371258" cy="311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7544" y="263918"/>
            <a:ext cx="8229600" cy="1143000"/>
          </a:xfrm>
          <a:prstGeom prst="rect">
            <a:avLst/>
          </a:prstGeom>
          <a:gradFill>
            <a:gsLst>
              <a:gs pos="0">
                <a:srgbClr val="FF99FF"/>
              </a:gs>
              <a:gs pos="68000">
                <a:srgbClr val="A73762"/>
              </a:gs>
              <a:gs pos="36000">
                <a:srgbClr val="D02E5C"/>
              </a:gs>
              <a:gs pos="100000">
                <a:srgbClr val="FF99F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000" b="1" dirty="0" smtClean="0">
                <a:solidFill>
                  <a:schemeClr val="bg1"/>
                </a:solidFill>
                <a:latin typeface="Arial Black" pitchFamily="34" charset="0"/>
              </a:rPr>
              <a:t>ITS</a:t>
            </a:r>
            <a:endParaRPr lang="es-CL" sz="5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3918"/>
            <a:ext cx="8229600" cy="1143000"/>
          </a:xfrm>
          <a:gradFill>
            <a:gsLst>
              <a:gs pos="0">
                <a:srgbClr val="FF99FF"/>
              </a:gs>
              <a:gs pos="68000">
                <a:srgbClr val="A73762"/>
              </a:gs>
              <a:gs pos="36000">
                <a:srgbClr val="D02E5C"/>
              </a:gs>
              <a:gs pos="100000">
                <a:srgbClr val="FF99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  <a:latin typeface="Arial Black" pitchFamily="34" charset="0"/>
              </a:rPr>
              <a:t>ENFERMEDADES  O INFECCIONES </a:t>
            </a:r>
            <a:br>
              <a:rPr lang="es-ES" sz="3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ES" sz="3000" b="1" dirty="0" smtClean="0">
                <a:solidFill>
                  <a:schemeClr val="bg1"/>
                </a:solidFill>
                <a:latin typeface="Arial Black" pitchFamily="34" charset="0"/>
              </a:rPr>
              <a:t>DE TRANSMISIÓN SEXUAL</a:t>
            </a:r>
            <a:endParaRPr lang="es-CL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3491880" y="1952836"/>
            <a:ext cx="5400600" cy="23762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0070C0"/>
                </a:solidFill>
                <a:latin typeface="High Tower Text" pitchFamily="18" charset="0"/>
              </a:rPr>
              <a:t>Son infecciones que se adquieren por tener relaciones sexuales con alguien que esté infectado.</a:t>
            </a:r>
            <a:endParaRPr lang="es-CL" sz="2500" b="1" dirty="0">
              <a:solidFill>
                <a:srgbClr val="0070C0"/>
              </a:solidFill>
              <a:latin typeface="High Tower Text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1560" y="3140968"/>
            <a:ext cx="223224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70C0"/>
                </a:solidFill>
                <a:latin typeface="Arial Black" pitchFamily="34" charset="0"/>
              </a:rPr>
              <a:t>CAUSAS</a:t>
            </a:r>
            <a:endParaRPr lang="es-CL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-113692" y="4041068"/>
            <a:ext cx="4109628" cy="1368152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Bacterias, parásitos y virus.</a:t>
            </a:r>
            <a:endParaRPr lang="es-CL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25144"/>
            <a:ext cx="28479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7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s-ES" sz="2500" b="1" dirty="0" smtClean="0">
                <a:solidFill>
                  <a:schemeClr val="bg1"/>
                </a:solidFill>
                <a:latin typeface="High Tower Text" pitchFamily="18" charset="0"/>
              </a:rPr>
              <a:t>Clamidia</a:t>
            </a:r>
          </a:p>
          <a:p>
            <a:r>
              <a:rPr lang="es-ES" sz="2500" b="1" dirty="0" smtClean="0">
                <a:solidFill>
                  <a:schemeClr val="bg1"/>
                </a:solidFill>
                <a:latin typeface="High Tower Text" pitchFamily="18" charset="0"/>
              </a:rPr>
              <a:t>Gonorrea</a:t>
            </a:r>
          </a:p>
          <a:p>
            <a:r>
              <a:rPr lang="es-ES" sz="2500" b="1" dirty="0" smtClean="0">
                <a:solidFill>
                  <a:schemeClr val="bg1"/>
                </a:solidFill>
                <a:latin typeface="High Tower Text" pitchFamily="18" charset="0"/>
              </a:rPr>
              <a:t>Herpes genital</a:t>
            </a:r>
          </a:p>
          <a:p>
            <a:r>
              <a:rPr lang="es-ES" sz="2500" b="1" dirty="0" smtClean="0">
                <a:solidFill>
                  <a:schemeClr val="bg1"/>
                </a:solidFill>
                <a:latin typeface="High Tower Text" pitchFamily="18" charset="0"/>
              </a:rPr>
              <a:t>VIH/SIDA (virus de inmunodeficiencia humana)</a:t>
            </a:r>
          </a:p>
          <a:p>
            <a:r>
              <a:rPr lang="es-ES" sz="2500" b="1" dirty="0" smtClean="0">
                <a:solidFill>
                  <a:schemeClr val="bg1"/>
                </a:solidFill>
                <a:latin typeface="High Tower Text" pitchFamily="18" charset="0"/>
              </a:rPr>
              <a:t>VPH (virus del papiloma humano)</a:t>
            </a:r>
          </a:p>
          <a:p>
            <a:r>
              <a:rPr lang="es-ES" sz="2500" b="1" dirty="0" smtClean="0">
                <a:solidFill>
                  <a:schemeClr val="bg1"/>
                </a:solidFill>
                <a:latin typeface="High Tower Text" pitchFamily="18" charset="0"/>
              </a:rPr>
              <a:t>Sífilis</a:t>
            </a:r>
          </a:p>
          <a:p>
            <a:r>
              <a:rPr lang="es-ES" sz="2500" b="1" dirty="0" err="1" smtClean="0">
                <a:solidFill>
                  <a:schemeClr val="bg1"/>
                </a:solidFill>
                <a:latin typeface="High Tower Text" pitchFamily="18" charset="0"/>
              </a:rPr>
              <a:t>Tricomoniasis</a:t>
            </a:r>
            <a:endParaRPr lang="es-CL" sz="2500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gradFill>
            <a:gsLst>
              <a:gs pos="0">
                <a:srgbClr val="FF99FF"/>
              </a:gs>
              <a:gs pos="68000">
                <a:srgbClr val="A73762"/>
              </a:gs>
              <a:gs pos="36000">
                <a:srgbClr val="D02E5C"/>
              </a:gs>
              <a:gs pos="100000">
                <a:srgbClr val="FF99F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smtClean="0">
                <a:solidFill>
                  <a:schemeClr val="bg1"/>
                </a:solidFill>
                <a:latin typeface="Arial Black" pitchFamily="34" charset="0"/>
              </a:rPr>
              <a:t>ALGUNAS ENFERMEDADES SON:</a:t>
            </a:r>
            <a:endParaRPr lang="es-CL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  <a:latin typeface="High Tower Text" pitchFamily="18" charset="0"/>
              </a:rPr>
              <a:t>Clamidia</a:t>
            </a:r>
          </a:p>
          <a:p>
            <a:pPr marL="0" indent="0">
              <a:buNone/>
            </a:pPr>
            <a:endParaRPr lang="es-ES" b="1" dirty="0">
              <a:solidFill>
                <a:schemeClr val="bg1"/>
              </a:solidFill>
              <a:latin typeface="High Tower Text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 E</a:t>
            </a:r>
            <a:r>
              <a:rPr lang="es-ES" dirty="0" smtClean="0">
                <a:solidFill>
                  <a:schemeClr val="bg1"/>
                </a:solidFill>
                <a:latin typeface="High Tower Text" pitchFamily="18" charset="0"/>
              </a:rPr>
              <a:t>s </a:t>
            </a:r>
            <a:r>
              <a:rPr lang="es-ES" dirty="0">
                <a:solidFill>
                  <a:schemeClr val="bg1"/>
                </a:solidFill>
                <a:latin typeface="High Tower Text" pitchFamily="18" charset="0"/>
              </a:rPr>
              <a:t>una enfermedad de transmisión sexual común. Es causada por la bacteria Chlamydia trachomatis. Puede infectar a hombres y mujeres. Las mujeres pueden contraer </a:t>
            </a:r>
            <a:r>
              <a:rPr lang="es-ES" b="1" dirty="0">
                <a:solidFill>
                  <a:schemeClr val="bg1"/>
                </a:solidFill>
                <a:latin typeface="High Tower Text" pitchFamily="18" charset="0"/>
              </a:rPr>
              <a:t>clamidia</a:t>
            </a:r>
            <a:r>
              <a:rPr lang="es-ES" dirty="0">
                <a:solidFill>
                  <a:schemeClr val="bg1"/>
                </a:solidFill>
                <a:latin typeface="High Tower Text" pitchFamily="18" charset="0"/>
              </a:rPr>
              <a:t> en el cuello del útero, el recto o la garganta</a:t>
            </a:r>
            <a:r>
              <a:rPr lang="es-ES" dirty="0" smtClean="0">
                <a:solidFill>
                  <a:schemeClr val="bg1"/>
                </a:solidFill>
                <a:latin typeface="High Tower Text" pitchFamily="18" charset="0"/>
              </a:rPr>
              <a:t>.</a:t>
            </a:r>
            <a:r>
              <a:rPr lang="es-ES" dirty="0">
                <a:solidFill>
                  <a:schemeClr val="bg1"/>
                </a:solidFill>
                <a:latin typeface="High Tower Text" pitchFamily="18" charset="0"/>
              </a:rPr>
              <a:t> </a:t>
            </a:r>
            <a:endParaRPr lang="es-CL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2088232" cy="201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7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0375" y="33265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b="1" u="sng" dirty="0">
                <a:solidFill>
                  <a:schemeClr val="bg1"/>
                </a:solidFill>
                <a:latin typeface="High Tower Text" pitchFamily="18" charset="0"/>
              </a:rPr>
              <a:t>G</a:t>
            </a:r>
            <a:r>
              <a:rPr lang="es-ES" b="1" u="sng" dirty="0" smtClean="0">
                <a:solidFill>
                  <a:schemeClr val="bg1"/>
                </a:solidFill>
                <a:latin typeface="High Tower Text" pitchFamily="18" charset="0"/>
              </a:rPr>
              <a:t>onorrea</a:t>
            </a:r>
            <a:r>
              <a:rPr lang="es-ES" b="1" dirty="0">
                <a:solidFill>
                  <a:schemeClr val="bg1"/>
                </a:solidFill>
                <a:latin typeface="High Tower Text" pitchFamily="18" charset="0"/>
              </a:rPr>
              <a:t> </a:t>
            </a:r>
            <a:endParaRPr lang="es-ES" b="1" dirty="0" smtClean="0">
              <a:solidFill>
                <a:schemeClr val="bg1"/>
              </a:solidFill>
              <a:latin typeface="High Tower Text" pitchFamily="18" charset="0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bg1"/>
              </a:solidFill>
              <a:latin typeface="High Tower Text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 Es </a:t>
            </a:r>
            <a:r>
              <a:rPr lang="es-ES" b="1" dirty="0">
                <a:solidFill>
                  <a:schemeClr val="bg1"/>
                </a:solidFill>
                <a:latin typeface="High Tower Text" pitchFamily="18" charset="0"/>
              </a:rPr>
              <a:t>una enfermedad de transmisión sexual (ETS) que puede infectar tanto a los hombres como a las mujeres. Puede causar infecciones en los genitales, el recto y la garganta. Es una infección muy común, especialmente en las personas jóvenes de 15 a 24 años.</a:t>
            </a:r>
            <a:endParaRPr lang="es-CL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4" name="AutoShape 2" descr="Gonorrea | Vall d'Hebron Barcelona Hospital 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Gonorrea | Vall d'Hebron Barcelona Hospital Camp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222" name="Picture 6" descr="Gonorrea | Vall d'Hebron Barcelona Hospital Cam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3136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008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u="sng" dirty="0" smtClean="0">
                <a:solidFill>
                  <a:schemeClr val="bg1"/>
                </a:solidFill>
                <a:latin typeface="High Tower Text" pitchFamily="18" charset="0"/>
              </a:rPr>
              <a:t>Herpes genitales </a:t>
            </a:r>
          </a:p>
          <a:p>
            <a:pPr marL="0" indent="0">
              <a:buNone/>
            </a:pPr>
            <a:endParaRPr lang="es-ES" b="1" dirty="0">
              <a:solidFill>
                <a:schemeClr val="bg1"/>
              </a:solidFill>
              <a:latin typeface="High Tower Text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 La </a:t>
            </a:r>
            <a:r>
              <a:rPr lang="es-ES" b="1" dirty="0">
                <a:solidFill>
                  <a:schemeClr val="bg1"/>
                </a:solidFill>
                <a:latin typeface="High Tower Text" pitchFamily="18" charset="0"/>
              </a:rPr>
              <a:t>enfermedad es causada por el virus del herpes simple y puede afectar tanto a los hombres como a las mujeres</a:t>
            </a: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.</a:t>
            </a:r>
          </a:p>
          <a:p>
            <a:pPr marL="0" indent="0">
              <a:buNone/>
            </a:pPr>
            <a:endParaRPr lang="es-ES" b="1" dirty="0">
              <a:solidFill>
                <a:schemeClr val="bg1"/>
              </a:solidFill>
              <a:latin typeface="High Tower Text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 Los </a:t>
            </a:r>
            <a:r>
              <a:rPr lang="es-ES" b="1" dirty="0">
                <a:solidFill>
                  <a:schemeClr val="bg1"/>
                </a:solidFill>
                <a:latin typeface="High Tower Text" pitchFamily="18" charset="0"/>
              </a:rPr>
              <a:t>primeros síntomas son dolor, comezón y pequeñas llagas. Forman úlceras y escaras. Después de la infección inicial, el herpes genital permanece latente en el cuerpo. Los síntomas pueden volver a aparecer durante años.</a:t>
            </a:r>
          </a:p>
          <a:p>
            <a:endParaRPr lang="es-CL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14338" name="Picture 2" descr="Los virus del herpes oral y genital se combinan más de lo pens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96147"/>
            <a:ext cx="3528392" cy="19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500" b="1" u="sng" dirty="0" smtClean="0">
                <a:solidFill>
                  <a:schemeClr val="bg1"/>
                </a:solidFill>
                <a:latin typeface="High Tower Text" pitchFamily="18" charset="0"/>
              </a:rPr>
              <a:t>VIH </a:t>
            </a:r>
            <a:r>
              <a:rPr lang="es-ES" sz="2500" b="1" u="sng" dirty="0">
                <a:solidFill>
                  <a:schemeClr val="bg1"/>
                </a:solidFill>
                <a:latin typeface="High Tower Text" pitchFamily="18" charset="0"/>
              </a:rPr>
              <a:t>o Virus de la Inmunodeficiencia Humana</a:t>
            </a:r>
            <a:r>
              <a:rPr lang="es-ES" sz="2500" b="1" dirty="0">
                <a:solidFill>
                  <a:schemeClr val="bg1"/>
                </a:solidFill>
                <a:latin typeface="High Tower Text" pitchFamily="18" charset="0"/>
              </a:rPr>
              <a:t> </a:t>
            </a:r>
            <a:endParaRPr lang="es-ES" sz="2500" b="1" dirty="0" smtClean="0">
              <a:solidFill>
                <a:schemeClr val="bg1"/>
              </a:solidFill>
              <a:latin typeface="High Tower Text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sz="2500" b="1" dirty="0" smtClean="0">
                <a:solidFill>
                  <a:schemeClr val="bg1"/>
                </a:solidFill>
                <a:latin typeface="High Tower Text" pitchFamily="18" charset="0"/>
              </a:rPr>
              <a:t>Es </a:t>
            </a:r>
            <a:r>
              <a:rPr lang="es-ES" sz="2500" b="1" dirty="0">
                <a:solidFill>
                  <a:schemeClr val="bg1"/>
                </a:solidFill>
                <a:latin typeface="High Tower Text" pitchFamily="18" charset="0"/>
              </a:rPr>
              <a:t>un retrovirus que ataca al sistema inmunitario de la persona infectada. El sistema inmunitario es la defensa natural de nuestro cuerpo frente a los microorganismos infecciosos, como las bacterias, virus y hongos capaces de invadir nuestro organismo</a:t>
            </a:r>
            <a:r>
              <a:rPr lang="es-ES" sz="2500" b="1" dirty="0" smtClean="0">
                <a:solidFill>
                  <a:schemeClr val="bg1"/>
                </a:solidFill>
                <a:latin typeface="High Tower Text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50" y="3356992"/>
            <a:ext cx="2995961" cy="298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4169" y="3073692"/>
            <a:ext cx="457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ES" sz="2500" b="1" dirty="0" smtClean="0">
                <a:solidFill>
                  <a:schemeClr val="bg1"/>
                </a:solidFill>
                <a:latin typeface="High Tower Text" pitchFamily="18" charset="0"/>
              </a:rPr>
              <a:t>En concreto, el VIH ataca y destruye los linfocitos CD4, que son un tipo de células que forman parte del sistema inmune y que se encargan de la fabricación de anticuerpos para combatir las infecciones causadas por estos agentes externos.</a:t>
            </a:r>
            <a:endParaRPr lang="es-CL" sz="2500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5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347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b="1" u="sng" dirty="0" smtClean="0">
                <a:solidFill>
                  <a:schemeClr val="bg1"/>
                </a:solidFill>
                <a:latin typeface="High Tower Text" pitchFamily="18" charset="0"/>
              </a:rPr>
              <a:t>Papiloma humano</a:t>
            </a:r>
          </a:p>
          <a:p>
            <a:pPr marL="0" indent="0" algn="just">
              <a:buNone/>
            </a:pPr>
            <a:endParaRPr lang="es-ES" b="1" dirty="0">
              <a:solidFill>
                <a:schemeClr val="bg1"/>
              </a:solidFill>
              <a:latin typeface="High Tower Text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Se </a:t>
            </a:r>
            <a:r>
              <a:rPr lang="es-ES" b="1" dirty="0">
                <a:solidFill>
                  <a:schemeClr val="bg1"/>
                </a:solidFill>
                <a:latin typeface="High Tower Text" pitchFamily="18" charset="0"/>
              </a:rPr>
              <a:t>trata de un virus que puede presentarse tanto en hombres como en mujeres, que se transmite principalmente por contacto sexual y que en la mayoría de los casos no produce </a:t>
            </a:r>
            <a:r>
              <a:rPr lang="es-ES" b="1" dirty="0" smtClean="0">
                <a:solidFill>
                  <a:schemeClr val="bg1"/>
                </a:solidFill>
                <a:latin typeface="High Tower Text" pitchFamily="18" charset="0"/>
              </a:rPr>
              <a:t>síntomas</a:t>
            </a:r>
          </a:p>
          <a:p>
            <a:pPr algn="just">
              <a:buFont typeface="Wingdings" pitchFamily="2" charset="2"/>
              <a:buChar char="q"/>
            </a:pPr>
            <a:endParaRPr lang="es-ES" b="1" dirty="0">
              <a:solidFill>
                <a:schemeClr val="bg1"/>
              </a:solidFill>
              <a:latin typeface="High Tower Text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High Tower Text" pitchFamily="18" charset="0"/>
              </a:rPr>
              <a:t>La infección clínicamente se puede presentar de diferentes formas, entre las cuales se encuentran, verrugas en la piel o sobre las membranas mucosas. Además, algunos tipos de alto riesgo de este virus, pueden producir cáncer.</a:t>
            </a:r>
            <a:endParaRPr lang="es-CL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8194" name="Picture 2" descr="Día Internacional Anual de la Concientización del Virus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81128"/>
            <a:ext cx="3338314" cy="20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441</Words>
  <Application>Microsoft Office PowerPoint</Application>
  <PresentationFormat>Presentación en pantalla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ENFERMEDADES  O INFECCIONES  DE TRANSMISIÓN SEXUAL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</dc:title>
  <dc:creator>LENOVO</dc:creator>
  <cp:lastModifiedBy>LENOVO</cp:lastModifiedBy>
  <cp:revision>24</cp:revision>
  <dcterms:created xsi:type="dcterms:W3CDTF">2020-08-09T05:46:25Z</dcterms:created>
  <dcterms:modified xsi:type="dcterms:W3CDTF">2020-08-10T16:53:30Z</dcterms:modified>
</cp:coreProperties>
</file>