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1DCB-8191-415A-8F01-8FC4976E3FEA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86F13-E14C-47B1-A197-1D322418CF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6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86F13-E14C-47B1-A197-1D322418CFC1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56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32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46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93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81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05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03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805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34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00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16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06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FCE7-F59B-4A74-A3AB-8B0D6880A3AE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ECF3-37DC-4282-A834-464354752B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167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764704"/>
            <a:ext cx="6421996" cy="454284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OBJETIVO</a:t>
            </a:r>
          </a:p>
          <a:p>
            <a:pPr algn="l"/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algn="l"/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GUÍA N° 7</a:t>
            </a:r>
            <a:endParaRPr lang="es-ES" b="1" u="sng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algn="l"/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Conocer el proceso de embarazo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Comentar acerca de la maternidad y Paternidad responsable</a:t>
            </a:r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50501"/>
            <a:ext cx="2016224" cy="18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solidFill>
                  <a:schemeClr val="bg1"/>
                </a:solidFill>
                <a:latin typeface="High Tower Text" pitchFamily="18" charset="0"/>
                <a:ea typeface="Gadugi" pitchFamily="34" charset="0"/>
              </a:rPr>
              <a:t>En el proceso de crecimiento y maduración, los seres humanos se relacionan, se comunican y se apoyan, tomando como elección una pareja definitiva o matrimonio.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latin typeface="High Tower Text" pitchFamily="18" charset="0"/>
              <a:ea typeface="Gadugi" pitchFamily="34" charset="0"/>
            </a:endParaRPr>
          </a:p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  <a:latin typeface="High Tower Text" pitchFamily="18" charset="0"/>
                <a:ea typeface="Gadugi" pitchFamily="34" charset="0"/>
              </a:rPr>
              <a:t> </a:t>
            </a:r>
            <a:endParaRPr lang="es-CL" sz="2800" dirty="0">
              <a:solidFill>
                <a:schemeClr val="bg1"/>
              </a:solidFill>
              <a:latin typeface="High Tower Text" pitchFamily="18" charset="0"/>
              <a:ea typeface="Gadug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6153"/>
            <a:ext cx="2879948" cy="34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5167" y="25649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High Tower Text" pitchFamily="18" charset="0"/>
                <a:ea typeface="Gadugi" pitchFamily="34" charset="0"/>
              </a:rPr>
              <a:t>Cada persona elige libremente a otro, basándose en amor mutuo y en la seguridad de compartir una vida en común, velar por el desarrollo integral de los hijos, proporcionándoles salud, formaci</a:t>
            </a:r>
            <a:r>
              <a:rPr lang="es-ES" sz="2800" dirty="0">
                <a:solidFill>
                  <a:schemeClr val="bg1"/>
                </a:solidFill>
                <a:latin typeface="High Tower Text" pitchFamily="18" charset="0"/>
                <a:ea typeface="Gadugi" pitchFamily="34" charset="0"/>
              </a:rPr>
              <a:t>ó</a:t>
            </a:r>
            <a:r>
              <a:rPr lang="es-ES" sz="2800" dirty="0" smtClean="0">
                <a:solidFill>
                  <a:schemeClr val="bg1"/>
                </a:solidFill>
                <a:latin typeface="High Tower Text" pitchFamily="18" charset="0"/>
                <a:ea typeface="Gadugi" pitchFamily="34" charset="0"/>
              </a:rPr>
              <a:t>n, educaci</a:t>
            </a:r>
            <a:r>
              <a:rPr lang="es-ES" sz="2800" dirty="0">
                <a:solidFill>
                  <a:schemeClr val="bg1"/>
                </a:solidFill>
                <a:latin typeface="High Tower Text" pitchFamily="18" charset="0"/>
                <a:ea typeface="Gadugi" pitchFamily="34" charset="0"/>
              </a:rPr>
              <a:t>ó</a:t>
            </a:r>
            <a:r>
              <a:rPr lang="es-ES" sz="2800" dirty="0" smtClean="0">
                <a:solidFill>
                  <a:schemeClr val="bg1"/>
                </a:solidFill>
                <a:latin typeface="High Tower Text" pitchFamily="18" charset="0"/>
                <a:ea typeface="Gadugi" pitchFamily="34" charset="0"/>
              </a:rPr>
              <a:t>n y afecto. </a:t>
            </a:r>
            <a:endParaRPr lang="es-CL" sz="2800" dirty="0">
              <a:solidFill>
                <a:schemeClr val="bg1"/>
              </a:solidFill>
              <a:latin typeface="High Tower Text" pitchFamily="18" charset="0"/>
              <a:ea typeface="Gadugi" pitchFamily="34" charset="0"/>
            </a:endParaRPr>
          </a:p>
        </p:txBody>
      </p:sp>
      <p:sp>
        <p:nvSpPr>
          <p:cNvPr id="9" name="8 Estrella de 4 puntas"/>
          <p:cNvSpPr/>
          <p:nvPr/>
        </p:nvSpPr>
        <p:spPr>
          <a:xfrm>
            <a:off x="4427984" y="2037328"/>
            <a:ext cx="936104" cy="105515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4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3203300"/>
            <a:ext cx="4176464" cy="4525963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Causa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Factores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Condiciones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Responsabilidad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Prevención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007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strella de 4 puntas"/>
          <p:cNvSpPr/>
          <p:nvPr/>
        </p:nvSpPr>
        <p:spPr>
          <a:xfrm>
            <a:off x="7060357" y="3481904"/>
            <a:ext cx="936104" cy="105515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323528" y="4450619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latin typeface="Arial Black" pitchFamily="34" charset="0"/>
              </a:rPr>
              <a:t>??</a:t>
            </a:r>
            <a:endParaRPr lang="es-CL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22" y="116632"/>
            <a:ext cx="8229600" cy="4525963"/>
          </a:xfrm>
        </p:spPr>
        <p:txBody>
          <a:bodyPr>
            <a:norm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High Tower Text" pitchFamily="18" charset="0"/>
              </a:rPr>
              <a:t>ROLES…</a:t>
            </a:r>
          </a:p>
          <a:p>
            <a:pPr marL="0" indent="0">
              <a:buNone/>
            </a:pPr>
            <a:r>
              <a:rPr lang="es-ES" sz="2500" dirty="0" smtClean="0">
                <a:solidFill>
                  <a:schemeClr val="bg1"/>
                </a:solidFill>
                <a:latin typeface="High Tower Text" pitchFamily="18" charset="0"/>
              </a:rPr>
              <a:t>Hombres y mujeres asumen roles sexuales diferentes en los aspectos relacionados con la reproducción, estos roles derivan de las diferencias fisiológicas entre ambos sexos.</a:t>
            </a:r>
          </a:p>
          <a:p>
            <a:pPr marL="0" indent="0">
              <a:buNone/>
            </a:pPr>
            <a:endParaRPr lang="es-ES" sz="2500" dirty="0">
              <a:solidFill>
                <a:schemeClr val="bg1"/>
              </a:solidFill>
              <a:latin typeface="High Tower Text" pitchFamily="18" charset="0"/>
            </a:endParaRPr>
          </a:p>
          <a:p>
            <a:pPr marL="0" indent="0">
              <a:buNone/>
            </a:pPr>
            <a:r>
              <a:rPr lang="es-ES" sz="2500" dirty="0" smtClean="0">
                <a:solidFill>
                  <a:schemeClr val="bg1"/>
                </a:solidFill>
                <a:latin typeface="High Tower Text" pitchFamily="18" charset="0"/>
              </a:rPr>
              <a:t>Por ejemplo la gestación del feto y el amamantamiento del bebe solo pueden ser un rol femenino. Si n embargo, todas las demás tareas se pueden compartir. </a:t>
            </a:r>
            <a:endParaRPr lang="es-CL" sz="2500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00886"/>
            <a:ext cx="1800199" cy="194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77072"/>
            <a:ext cx="2665057" cy="24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60776"/>
            <a:ext cx="1728344" cy="14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492896"/>
            <a:ext cx="65246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ᐈ Lapiz imágenes de stock, animado lapiz animado | descargar e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" y="620688"/>
            <a:ext cx="13295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858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11760" y="29249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Black" pitchFamily="34" charset="0"/>
              </a:rPr>
              <a:t>CICLO MENSTRUAL</a:t>
            </a:r>
            <a:endParaRPr lang="es-CL" sz="1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68907" y="3445977"/>
            <a:ext cx="170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  <a:latin typeface="Arial Black" pitchFamily="34" charset="0"/>
              </a:rPr>
              <a:t>MENSTRUACIÓN</a:t>
            </a:r>
            <a:endParaRPr lang="es-CL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05556" y="401011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solidFill>
                  <a:srgbClr val="FF0000"/>
                </a:solidFill>
                <a:latin typeface="Arial Black" pitchFamily="34" charset="0"/>
              </a:rPr>
              <a:t>DIAS INFERTILES</a:t>
            </a:r>
            <a:endParaRPr lang="es-CL" sz="1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89632" y="4869159"/>
            <a:ext cx="164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  <a:latin typeface="Arial Black" pitchFamily="34" charset="0"/>
              </a:rPr>
              <a:t>DIAS FERTILES</a:t>
            </a:r>
            <a:endParaRPr lang="es-CL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09623" y="405783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solidFill>
                  <a:srgbClr val="FF0000"/>
                </a:solidFill>
                <a:latin typeface="Arial Black" pitchFamily="34" charset="0"/>
              </a:rPr>
              <a:t>DIAS INFERTILES</a:t>
            </a:r>
            <a:endParaRPr lang="es-CL" sz="1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6" y="620688"/>
            <a:ext cx="83095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3" y="3429000"/>
            <a:ext cx="83802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295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12002" cy="228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729579" cy="337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7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ETAPAS DEL EMBARZO</a:t>
            </a:r>
            <a:endParaRPr lang="es-CL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24" y="2375010"/>
            <a:ext cx="6413244" cy="42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8482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strella de 4 puntas"/>
          <p:cNvSpPr/>
          <p:nvPr/>
        </p:nvSpPr>
        <p:spPr>
          <a:xfrm>
            <a:off x="715527" y="3886016"/>
            <a:ext cx="936104" cy="105515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97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TAPAS DEL EMBARAZO | EL EMBARAZO POR DENTRO SEMANA A SEMANA HAS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59526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771800" y="2708920"/>
            <a:ext cx="2183280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539552" y="4653137"/>
            <a:ext cx="84249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Durante el embarazo, período que se extiende desde la fecundación hasta el nacimiento, el feto requiere nutrientes y oxígeno que la madre le entregará a través de la placenta.</a:t>
            </a:r>
          </a:p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La madre requiere un ambiente de tranquilidad, protección y amor.</a:t>
            </a:r>
            <a:endParaRPr lang="es-CL" sz="25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9" name="8 Estrella de 4 puntas"/>
          <p:cNvSpPr/>
          <p:nvPr/>
        </p:nvSpPr>
        <p:spPr>
          <a:xfrm>
            <a:off x="7020272" y="2373848"/>
            <a:ext cx="936104" cy="105515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27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TERNIDAD Y PATERNIDAD RESPONSABLE by Alma Gonzales Cavel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7049"/>
            <a:ext cx="6725879" cy="37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59832" y="4653136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Ser padres es uno de los pasos  importantes en la vida de las personas, pero la maternidad y paternidad es una gran responsabilidad.</a:t>
            </a:r>
            <a:endParaRPr lang="es-CL" sz="25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7" name="6 Estrella de 4 puntas"/>
          <p:cNvSpPr/>
          <p:nvPr/>
        </p:nvSpPr>
        <p:spPr>
          <a:xfrm>
            <a:off x="1187624" y="4941168"/>
            <a:ext cx="936104" cy="105515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07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235</Words>
  <Application>Microsoft Office PowerPoint</Application>
  <PresentationFormat>Presentación en pantalla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DEL EMBARZO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11</cp:revision>
  <dcterms:created xsi:type="dcterms:W3CDTF">2020-08-04T04:01:03Z</dcterms:created>
  <dcterms:modified xsi:type="dcterms:W3CDTF">2020-08-04T15:17:58Z</dcterms:modified>
</cp:coreProperties>
</file>