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6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C244-ED0A-4FDD-BF55-4FD60E6CF934}" type="datetimeFigureOut">
              <a:rPr lang="es-ES" smtClean="0"/>
              <a:t>29/04/2020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19A0-7F6F-4EE7-AD02-E4A2676EF4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1180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C244-ED0A-4FDD-BF55-4FD60E6CF934}" type="datetimeFigureOut">
              <a:rPr lang="es-ES" smtClean="0"/>
              <a:t>29/04/2020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19A0-7F6F-4EE7-AD02-E4A2676EF4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5460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C244-ED0A-4FDD-BF55-4FD60E6CF934}" type="datetimeFigureOut">
              <a:rPr lang="es-ES" smtClean="0"/>
              <a:t>29/04/2020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19A0-7F6F-4EE7-AD02-E4A2676EF4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6896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C244-ED0A-4FDD-BF55-4FD60E6CF934}" type="datetimeFigureOut">
              <a:rPr lang="es-ES" smtClean="0"/>
              <a:t>29/04/2020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19A0-7F6F-4EE7-AD02-E4A2676EF4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7958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C244-ED0A-4FDD-BF55-4FD60E6CF934}" type="datetimeFigureOut">
              <a:rPr lang="es-ES" smtClean="0"/>
              <a:t>29/04/2020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19A0-7F6F-4EE7-AD02-E4A2676EF4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068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C244-ED0A-4FDD-BF55-4FD60E6CF934}" type="datetimeFigureOut">
              <a:rPr lang="es-ES" smtClean="0"/>
              <a:t>29/04/2020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19A0-7F6F-4EE7-AD02-E4A2676EF4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1914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C244-ED0A-4FDD-BF55-4FD60E6CF934}" type="datetimeFigureOut">
              <a:rPr lang="es-ES" smtClean="0"/>
              <a:t>29/04/2020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19A0-7F6F-4EE7-AD02-E4A2676EF4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320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C244-ED0A-4FDD-BF55-4FD60E6CF934}" type="datetimeFigureOut">
              <a:rPr lang="es-ES" smtClean="0"/>
              <a:t>29/04/2020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19A0-7F6F-4EE7-AD02-E4A2676EF4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807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C244-ED0A-4FDD-BF55-4FD60E6CF934}" type="datetimeFigureOut">
              <a:rPr lang="es-ES" smtClean="0"/>
              <a:t>29/04/2020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19A0-7F6F-4EE7-AD02-E4A2676EF4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304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C244-ED0A-4FDD-BF55-4FD60E6CF934}" type="datetimeFigureOut">
              <a:rPr lang="es-ES" smtClean="0"/>
              <a:t>29/04/2020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19A0-7F6F-4EE7-AD02-E4A2676EF4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1758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C244-ED0A-4FDD-BF55-4FD60E6CF934}" type="datetimeFigureOut">
              <a:rPr lang="es-ES" smtClean="0"/>
              <a:t>29/04/2020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19A0-7F6F-4EE7-AD02-E4A2676EF4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4221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rgbClr val="FFFF00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90000">
              <a:srgbClr val="FFFF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BC244-ED0A-4FDD-BF55-4FD60E6CF934}" type="datetimeFigureOut">
              <a:rPr lang="es-ES" smtClean="0"/>
              <a:t>29/04/2020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119A0-7F6F-4EE7-AD02-E4A2676EF4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9211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dVDaqtgE6E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CEmcS_FPu2k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6549" y="130628"/>
            <a:ext cx="11840308" cy="1386337"/>
          </a:xfrm>
        </p:spPr>
        <p:txBody>
          <a:bodyPr>
            <a:normAutofit/>
          </a:bodyPr>
          <a:lstStyle/>
          <a:p>
            <a:r>
              <a:rPr lang="es-ES" sz="4000" b="1" dirty="0" smtClean="0">
                <a:latin typeface="High Tower Text" panose="02040502050506030303" pitchFamily="18" charset="0"/>
              </a:rPr>
              <a:t>I UNIDAD: NUTRICIÓN Y SALUD</a:t>
            </a:r>
            <a:endParaRPr lang="es-ES" sz="4000" b="1" dirty="0">
              <a:latin typeface="High Tower Text" panose="02040502050506030303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0942" y="1831294"/>
            <a:ext cx="11332087" cy="4189677"/>
          </a:xfrm>
        </p:spPr>
        <p:txBody>
          <a:bodyPr>
            <a:noAutofit/>
          </a:bodyPr>
          <a:lstStyle/>
          <a:p>
            <a:pPr algn="l"/>
            <a:r>
              <a:rPr lang="es-ES" sz="3600" b="1" dirty="0" smtClean="0">
                <a:latin typeface="High Tower Text" panose="02040502050506030303" pitchFamily="18" charset="0"/>
              </a:rPr>
              <a:t>OBJETIVO DE APRENDIZAJE (AO) </a:t>
            </a:r>
            <a:r>
              <a:rPr lang="es-ES" sz="3600" b="1" dirty="0">
                <a:latin typeface="High Tower Text" panose="02040502050506030303" pitchFamily="18" charset="0"/>
              </a:rPr>
              <a:t>5</a:t>
            </a:r>
            <a:endParaRPr lang="es-ES" sz="3600" b="1" dirty="0" smtClean="0">
              <a:latin typeface="High Tower Text" panose="02040502050506030303" pitchFamily="18" charset="0"/>
            </a:endParaRPr>
          </a:p>
          <a:p>
            <a:pPr algn="l"/>
            <a:r>
              <a:rPr lang="es-ES" sz="3600" dirty="0" smtClean="0">
                <a:latin typeface="High Tower Text" panose="02040502050506030303" pitchFamily="18" charset="0"/>
              </a:rPr>
              <a:t> </a:t>
            </a:r>
            <a:endParaRPr lang="es-ES" sz="3600" dirty="0">
              <a:latin typeface="High Tower Text" panose="02040502050506030303" pitchFamily="18" charset="0"/>
            </a:endParaRPr>
          </a:p>
          <a:p>
            <a:pPr algn="just"/>
            <a:r>
              <a:rPr lang="es-ES" dirty="0">
                <a:latin typeface="High Tower Text" panose="02040502050506030303" pitchFamily="18" charset="0"/>
              </a:rPr>
              <a:t>Explicar, basados en evidencias, la interacción de sistemas del cuerpo humano, organizados por estructuras especializadas que contribuyen a su equilibrio, considerando: La digestión de los alimentos por medio de la acción de enzimas digestivas y su absorción o paso a la sangre. El rol del sistema circulatorio en el transporte de sustancias como nutrientes, gases, desechos metabólicos y anticuerpos. El proceso de ventilación pulmonar e intercambio gaseoso a nivel alveolar. El rol del sistema excretor en relación con la filtración de la sangre, la regulación de la cantidad de agua en el cuerpo y la eliminación de desechos. La prevención de enfermedades debido al consumo excesivo de sustancias como tabaco, alcohol, grasas y sodio, que se relacionan con estos sistemas.</a:t>
            </a:r>
            <a:endParaRPr lang="es-ES" b="1" dirty="0" smtClean="0">
              <a:latin typeface="High Tower Text" panose="02040502050506030303" pitchFamily="18" charset="0"/>
            </a:endParaRPr>
          </a:p>
          <a:p>
            <a:pPr algn="just"/>
            <a:endParaRPr lang="es-ES" sz="3600" dirty="0" smtClean="0">
              <a:latin typeface="High Tower Text" panose="02040502050506030303" pitchFamily="18" charset="0"/>
            </a:endParaRPr>
          </a:p>
          <a:p>
            <a:pPr algn="just"/>
            <a:endParaRPr lang="es-ES" sz="3600" dirty="0">
              <a:latin typeface="High Tower Text" panose="02040502050506030303" pitchFamily="18" charset="0"/>
            </a:endParaRPr>
          </a:p>
          <a:p>
            <a:pPr algn="just"/>
            <a:endParaRPr lang="es-ES" sz="3600" dirty="0"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448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194" y="1213842"/>
            <a:ext cx="7703243" cy="5229821"/>
          </a:xfrm>
          <a:prstGeom prst="rect">
            <a:avLst/>
          </a:prstGeom>
        </p:spPr>
      </p:pic>
      <p:sp>
        <p:nvSpPr>
          <p:cNvPr id="5" name="Flecha abajo 4"/>
          <p:cNvSpPr/>
          <p:nvPr/>
        </p:nvSpPr>
        <p:spPr>
          <a:xfrm>
            <a:off x="2343955" y="230188"/>
            <a:ext cx="656822" cy="91603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0000"/>
              </a:solidFill>
            </a:endParaRPr>
          </a:p>
        </p:txBody>
      </p:sp>
      <p:sp>
        <p:nvSpPr>
          <p:cNvPr id="6" name="Flecha abajo 5"/>
          <p:cNvSpPr/>
          <p:nvPr/>
        </p:nvSpPr>
        <p:spPr>
          <a:xfrm>
            <a:off x="4325155" y="297810"/>
            <a:ext cx="656822" cy="91603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6021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latin typeface="High Tower Text" panose="02040502050506030303" pitchFamily="18" charset="0"/>
              </a:rPr>
              <a:t>TE DEJO UN DESAFIO!!</a:t>
            </a:r>
            <a:endParaRPr lang="es-ES" b="1" dirty="0">
              <a:latin typeface="High Tower Text" panose="02040502050506030303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186234"/>
            <a:ext cx="10515600" cy="4351338"/>
          </a:xfrm>
        </p:spPr>
        <p:txBody>
          <a:bodyPr/>
          <a:lstStyle/>
          <a:p>
            <a:r>
              <a:rPr lang="es-ES" dirty="0" smtClean="0">
                <a:hlinkClick r:id="rId2"/>
              </a:rPr>
              <a:t>https://www.youtube.com/watch?v=dVDaqtgE6EU</a:t>
            </a:r>
            <a:endParaRPr lang="es-ES" dirty="0"/>
          </a:p>
        </p:txBody>
      </p:sp>
      <p:pic>
        <p:nvPicPr>
          <p:cNvPr id="3074" name="Picture 2" descr="🔍EXPERIMENTO PULMONES con GLOBOS y BOTELLA PLÁSTICA 😮 - DIY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930" y="3263696"/>
            <a:ext cx="5820223" cy="327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ientífico haciendo experimento en laboratorio de ciencia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154" y="224654"/>
            <a:ext cx="1956560" cy="160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870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0467" y="548919"/>
            <a:ext cx="6787875" cy="595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621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3834" y="1688832"/>
            <a:ext cx="4904935" cy="4360276"/>
          </a:xfrm>
        </p:spPr>
        <p:txBody>
          <a:bodyPr/>
          <a:lstStyle/>
          <a:p>
            <a:pPr algn="just"/>
            <a:r>
              <a:rPr lang="es-ES" b="1" dirty="0" smtClean="0">
                <a:latin typeface="High Tower Text" panose="02040502050506030303" pitchFamily="18" charset="0"/>
              </a:rPr>
              <a:t>La maravillosa máquina, que es nuestro cuerpo, necesita de un trabajo sincronizado, para poder funcionar a la perfección, a través de los SISTEMAS. </a:t>
            </a:r>
          </a:p>
          <a:p>
            <a:pPr algn="just"/>
            <a:endParaRPr lang="es-ES" b="1" dirty="0">
              <a:latin typeface="High Tower Text" panose="02040502050506030303" pitchFamily="18" charset="0"/>
            </a:endParaRPr>
          </a:p>
          <a:p>
            <a:pPr algn="just"/>
            <a:r>
              <a:rPr lang="es-ES" b="1" dirty="0" smtClean="0">
                <a:latin typeface="High Tower Text" panose="02040502050506030303" pitchFamily="18" charset="0"/>
              </a:rPr>
              <a:t>Cada sistema, aporta un proceso y función específica, que en conjunto con los demás sistemas, forman un gran equipo. </a:t>
            </a:r>
            <a:endParaRPr lang="es-ES" b="1" dirty="0">
              <a:latin typeface="High Tower Text" panose="02040502050506030303" pitchFamily="18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-117231" y="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 b="1" dirty="0" smtClean="0">
                <a:latin typeface="High Tower Text" panose="02040502050506030303" pitchFamily="18" charset="0"/>
              </a:rPr>
              <a:t>SISTEMAS DEL CUERPO HUMANO</a:t>
            </a:r>
            <a:endParaRPr lang="es-ES" sz="5400" b="1" dirty="0">
              <a:latin typeface="High Tower Text" panose="02040502050506030303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5849" y="1325563"/>
            <a:ext cx="4640507" cy="549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01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latin typeface="High Tower Text" panose="02040502050506030303" pitchFamily="18" charset="0"/>
              </a:rPr>
              <a:t>SISTEMA RESPIRATORIO</a:t>
            </a:r>
            <a:endParaRPr lang="es-ES" b="1" dirty="0">
              <a:latin typeface="High Tower Text" panose="02040502050506030303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17003"/>
            <a:ext cx="5731412" cy="4759960"/>
          </a:xfrm>
        </p:spPr>
        <p:txBody>
          <a:bodyPr>
            <a:normAutofit/>
          </a:bodyPr>
          <a:lstStyle/>
          <a:p>
            <a:r>
              <a:rPr lang="es-ES" b="1" dirty="0" smtClean="0">
                <a:latin typeface="High Tower Text" panose="02040502050506030303" pitchFamily="18" charset="0"/>
              </a:rPr>
              <a:t>FUNCION: </a:t>
            </a:r>
            <a:r>
              <a:rPr lang="es-ES" dirty="0" smtClean="0"/>
              <a:t>captar el </a:t>
            </a:r>
            <a:r>
              <a:rPr lang="es-ES" b="1" u="sng" dirty="0"/>
              <a:t>Oxígeno (O2) </a:t>
            </a:r>
            <a:r>
              <a:rPr lang="es-ES" dirty="0" smtClean="0"/>
              <a:t>purificarlos y  </a:t>
            </a:r>
            <a:r>
              <a:rPr lang="es-ES" dirty="0"/>
              <a:t>eliminación </a:t>
            </a:r>
            <a:r>
              <a:rPr lang="es-ES" dirty="0" smtClean="0"/>
              <a:t>el </a:t>
            </a:r>
            <a:r>
              <a:rPr lang="es-ES" b="1" u="sng" dirty="0"/>
              <a:t>Dióxido de carbono (CO2) </a:t>
            </a:r>
            <a:r>
              <a:rPr lang="es-ES" dirty="0"/>
              <a:t>procedente del metabolismo </a:t>
            </a:r>
            <a:r>
              <a:rPr lang="es-ES" dirty="0" smtClean="0"/>
              <a:t>celular</a:t>
            </a:r>
            <a:r>
              <a:rPr lang="es-ES" dirty="0"/>
              <a:t> </a:t>
            </a:r>
            <a:r>
              <a:rPr lang="es-ES" dirty="0" smtClean="0"/>
              <a:t>(cuerpo)</a:t>
            </a:r>
            <a:endParaRPr lang="es-ES" dirty="0" smtClean="0">
              <a:latin typeface="High Tower Text" panose="02040502050506030303" pitchFamily="18" charset="0"/>
            </a:endParaRPr>
          </a:p>
          <a:p>
            <a:r>
              <a:rPr lang="es-ES" b="1" dirty="0" smtClean="0"/>
              <a:t>ESTRUCTURA: </a:t>
            </a:r>
            <a:r>
              <a:rPr lang="es-ES" dirty="0" smtClean="0"/>
              <a:t>está </a:t>
            </a:r>
            <a:r>
              <a:rPr lang="es-ES" dirty="0"/>
              <a:t>formado por las vías aéreas, pulmones y músculos </a:t>
            </a:r>
            <a:r>
              <a:rPr lang="es-ES" dirty="0" smtClean="0"/>
              <a:t>respiratorios</a:t>
            </a:r>
            <a:r>
              <a:rPr lang="es-ES" dirty="0"/>
              <a:t> que provocan el movimiento del aire tanto hacia adentro como hacia afuera del cuerpo</a:t>
            </a:r>
            <a:r>
              <a:rPr lang="es-ES" dirty="0" smtClean="0"/>
              <a:t>. </a:t>
            </a:r>
            <a:endParaRPr lang="es-ES" dirty="0">
              <a:latin typeface="High Tower Text" panose="02040502050506030303" pitchFamily="18" charset="0"/>
            </a:endParaRPr>
          </a:p>
        </p:txBody>
      </p:sp>
      <p:pic>
        <p:nvPicPr>
          <p:cNvPr id="1026" name="Picture 2" descr="LENIN TAREAS: EL APARATO RESPIRATO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323" y="1417003"/>
            <a:ext cx="4852523" cy="465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07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3117" y="0"/>
            <a:ext cx="10515600" cy="1325563"/>
          </a:xfrm>
        </p:spPr>
        <p:txBody>
          <a:bodyPr/>
          <a:lstStyle/>
          <a:p>
            <a:pPr algn="ctr"/>
            <a:r>
              <a:rPr lang="es-ES" b="1" dirty="0" smtClean="0">
                <a:latin typeface="High Tower Text" panose="02040502050506030303" pitchFamily="18" charset="0"/>
              </a:rPr>
              <a:t>ESTRUCTURAS Y ÓRGANOS</a:t>
            </a:r>
            <a:endParaRPr lang="es-ES" b="1" dirty="0">
              <a:latin typeface="High Tower Text" panose="02040502050506030303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0" name="Picture 2" descr="Cómo funciona el sistema respiratorio? - Como Funciona Q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634" y="1126586"/>
            <a:ext cx="6323739" cy="562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2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latin typeface="High Tower Text" panose="02040502050506030303" pitchFamily="18" charset="0"/>
              </a:rPr>
              <a:t>¿Cómo respiras?</a:t>
            </a:r>
            <a:endParaRPr lang="es-ES" b="1" dirty="0">
              <a:latin typeface="High Tower Text" panose="02040502050506030303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1086" y="1586474"/>
            <a:ext cx="5309382" cy="4351338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Mira la imagen...</a:t>
            </a:r>
          </a:p>
          <a:p>
            <a:r>
              <a:rPr lang="es-ES" dirty="0" smtClean="0"/>
              <a:t>Los músculos intercostales se contaren cuando inhalas (tomas aire) elevando las costillas y expandiendo la cavidad torácica (tronco) el aire ingresa a los pulmones. </a:t>
            </a:r>
          </a:p>
          <a:p>
            <a:r>
              <a:rPr lang="es-ES" dirty="0" smtClean="0"/>
              <a:t>El diafragma (músculo) se relaja cuando exhalas (botas aire) baja las costillas y se encoge la cavidad torácica (tronco) sale el aire.  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7046" y="94333"/>
            <a:ext cx="6033868" cy="676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5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8812" y="365125"/>
            <a:ext cx="11184988" cy="1325563"/>
          </a:xfrm>
        </p:spPr>
        <p:txBody>
          <a:bodyPr/>
          <a:lstStyle/>
          <a:p>
            <a:r>
              <a:rPr lang="es-ES" b="1" dirty="0" smtClean="0">
                <a:latin typeface="High Tower Text" panose="02040502050506030303" pitchFamily="18" charset="0"/>
              </a:rPr>
              <a:t>¿Qué pasa al entrar y salir </a:t>
            </a:r>
            <a:br>
              <a:rPr lang="es-ES" b="1" dirty="0" smtClean="0">
                <a:latin typeface="High Tower Text" panose="02040502050506030303" pitchFamily="18" charset="0"/>
              </a:rPr>
            </a:br>
            <a:r>
              <a:rPr lang="es-ES" b="1" dirty="0" smtClean="0">
                <a:latin typeface="High Tower Text" panose="02040502050506030303" pitchFamily="18" charset="0"/>
              </a:rPr>
              <a:t>aire de los pulmones?</a:t>
            </a:r>
            <a:endParaRPr lang="es-ES" b="1" dirty="0">
              <a:latin typeface="High Tower Text" panose="02040502050506030303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8812" y="1825625"/>
            <a:ext cx="6147582" cy="4351338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El pulmón, en su interior; tienen unas pequeñas estructuras llamadas </a:t>
            </a:r>
            <a:r>
              <a:rPr lang="es-ES" b="1" dirty="0" smtClean="0"/>
              <a:t>ALVEOLOS</a:t>
            </a:r>
            <a:r>
              <a:rPr lang="es-ES" dirty="0" smtClean="0"/>
              <a:t> . Estos son como pequeños racimos de uva, que se encargan de purificar e intercambiar gases. </a:t>
            </a:r>
          </a:p>
          <a:p>
            <a:endParaRPr lang="es-ES" dirty="0"/>
          </a:p>
          <a:p>
            <a:r>
              <a:rPr lang="es-ES" dirty="0" smtClean="0"/>
              <a:t> Es decir el aire que inhalas es procesado, filtrado y purificado para ser enviado a la sangre y de esta manera llegue a todos los órganos del cuerpo. 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675" y="66472"/>
            <a:ext cx="5470134" cy="655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55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65125"/>
            <a:ext cx="6260123" cy="1325563"/>
          </a:xfrm>
        </p:spPr>
        <p:txBody>
          <a:bodyPr/>
          <a:lstStyle/>
          <a:p>
            <a:r>
              <a:rPr lang="es-ES" b="1" dirty="0" smtClean="0">
                <a:latin typeface="High Tower Text" panose="02040502050506030303" pitchFamily="18" charset="0"/>
              </a:rPr>
              <a:t>¿Cómo se transporta el oxigeno al cuerpo?</a:t>
            </a:r>
            <a:endParaRPr lang="es-ES" b="1" dirty="0">
              <a:latin typeface="High Tower Text" panose="02040502050506030303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1425" y="1825625"/>
            <a:ext cx="5998698" cy="4351338"/>
          </a:xfrm>
        </p:spPr>
        <p:txBody>
          <a:bodyPr/>
          <a:lstStyle/>
          <a:p>
            <a:pPr algn="just"/>
            <a:r>
              <a:rPr lang="es-ES" dirty="0" smtClean="0"/>
              <a:t>Existe otro sistema del cuerpo. que </a:t>
            </a:r>
            <a:r>
              <a:rPr lang="es-ES" u="sng" dirty="0" smtClean="0"/>
              <a:t>ayuda al sistema respiratorio a trasladar el oxígeno </a:t>
            </a:r>
            <a:r>
              <a:rPr lang="es-ES" dirty="0" smtClean="0"/>
              <a:t>mediante la sangre, este el </a:t>
            </a:r>
            <a:r>
              <a:rPr lang="es-ES" b="1" u="sng" dirty="0" smtClean="0"/>
              <a:t>sistema circulatorio</a:t>
            </a:r>
            <a:r>
              <a:rPr lang="es-ES" dirty="0" smtClean="0"/>
              <a:t>.</a:t>
            </a:r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Este oxígeno es transportado por un glóbulo rojo. 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868" y="151007"/>
            <a:ext cx="5521935" cy="659216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683" y="4603881"/>
            <a:ext cx="2526837" cy="200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6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latin typeface="High Tower Text" panose="02040502050506030303" pitchFamily="18" charset="0"/>
              </a:rPr>
              <a:t>Ve el siguiente video...</a:t>
            </a:r>
            <a:endParaRPr lang="es-ES" b="1" dirty="0">
              <a:latin typeface="High Tower Text" panose="02040502050506030303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hlinkClick r:id="rId2"/>
              </a:rPr>
              <a:t>https://www.youtube.com/watch?v=CEmcS_FPu2k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086" y="3144927"/>
            <a:ext cx="862012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65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latin typeface="High Tower Text" panose="02040502050506030303" pitchFamily="18" charset="0"/>
              </a:rPr>
              <a:t>El sistema digestivo y circulatorio. </a:t>
            </a:r>
            <a:endParaRPr lang="es-ES" b="1" dirty="0">
              <a:latin typeface="High Tower Text" panose="02040502050506030303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dirty="0" smtClean="0"/>
              <a:t>Estos sistemas Trabajan en conjunto para </a:t>
            </a:r>
            <a:r>
              <a:rPr lang="es-ES" b="1" i="1" u="sng" dirty="0" smtClean="0"/>
              <a:t>incorporar nutrientes y oxígeno a cada célula del cuerpo humano.</a:t>
            </a:r>
            <a:r>
              <a:rPr lang="es-ES" i="1" u="sng" dirty="0" smtClean="0"/>
              <a:t> </a:t>
            </a:r>
          </a:p>
          <a:p>
            <a:endParaRPr lang="es-ES" i="1" u="sng" dirty="0"/>
          </a:p>
          <a:p>
            <a:r>
              <a:rPr lang="es-ES" dirty="0" smtClean="0"/>
              <a:t>En otras palabras; A través del:</a:t>
            </a:r>
          </a:p>
          <a:p>
            <a:pPr marL="0" indent="0">
              <a:buNone/>
            </a:pPr>
            <a:r>
              <a:rPr lang="es-ES" dirty="0" smtClean="0"/>
              <a:t>1- Sistema digestivo; se extraen los nutrientes de los alimentos. </a:t>
            </a:r>
          </a:p>
          <a:p>
            <a:pPr marL="0" indent="0">
              <a:buNone/>
            </a:pPr>
            <a:r>
              <a:rPr lang="es-ES" dirty="0" smtClean="0"/>
              <a:t>2- Sistema respiratorio;  se obtiene el oxígeno necesario. </a:t>
            </a:r>
          </a:p>
          <a:p>
            <a:r>
              <a:rPr lang="es-ES" i="1" dirty="0" smtClean="0"/>
              <a:t>Ambos procesos </a:t>
            </a:r>
            <a:r>
              <a:rPr lang="es-ES" i="1" u="sng" dirty="0" smtClean="0"/>
              <a:t>ayudan a la combustión celular</a:t>
            </a:r>
            <a:r>
              <a:rPr lang="es-ES" i="1" dirty="0" smtClean="0"/>
              <a:t>. Mediante la incorporación de nutrientes y oxígeno en la célula y la expulsión de  dióxido de carbono. </a:t>
            </a:r>
          </a:p>
          <a:p>
            <a:pPr marL="0" indent="0">
              <a:buNone/>
            </a:pPr>
            <a:r>
              <a:rPr lang="es-ES" b="1" i="1" dirty="0" smtClean="0"/>
              <a:t>(combustión celular; es obtener energía para el funcionamiento celular)</a:t>
            </a:r>
            <a:endParaRPr lang="es-ES" b="1" i="1" dirty="0"/>
          </a:p>
        </p:txBody>
      </p:sp>
      <p:sp>
        <p:nvSpPr>
          <p:cNvPr id="7" name="Flecha derecha 6"/>
          <p:cNvSpPr/>
          <p:nvPr/>
        </p:nvSpPr>
        <p:spPr>
          <a:xfrm>
            <a:off x="9659155" y="6176963"/>
            <a:ext cx="2408349" cy="681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7734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531</Words>
  <Application>Microsoft Office PowerPoint</Application>
  <PresentationFormat>Panorámica</PresentationFormat>
  <Paragraphs>37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High Tower Text</vt:lpstr>
      <vt:lpstr>Tema de Office</vt:lpstr>
      <vt:lpstr>I UNIDAD: NUTRICIÓN Y SALUD</vt:lpstr>
      <vt:lpstr>Presentación de PowerPoint</vt:lpstr>
      <vt:lpstr>SISTEMA RESPIRATORIO</vt:lpstr>
      <vt:lpstr>ESTRUCTURAS Y ÓRGANOS</vt:lpstr>
      <vt:lpstr>¿Cómo respiras?</vt:lpstr>
      <vt:lpstr>¿Qué pasa al entrar y salir  aire de los pulmones?</vt:lpstr>
      <vt:lpstr>¿Cómo se transporta el oxigeno al cuerpo?</vt:lpstr>
      <vt:lpstr>Ve el siguiente video...</vt:lpstr>
      <vt:lpstr>El sistema digestivo y circulatorio. </vt:lpstr>
      <vt:lpstr>Presentación de PowerPoint</vt:lpstr>
      <vt:lpstr>TE DEJO UN DESAFIO!!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lider</dc:creator>
  <cp:lastModifiedBy>lider</cp:lastModifiedBy>
  <cp:revision>16</cp:revision>
  <dcterms:created xsi:type="dcterms:W3CDTF">2020-04-28T17:14:04Z</dcterms:created>
  <dcterms:modified xsi:type="dcterms:W3CDTF">2020-04-29T04:38:36Z</dcterms:modified>
</cp:coreProperties>
</file>