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4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53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5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76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29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271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46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1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44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70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4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8148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D7FA0-12C8-46CC-BB2B-9E9A2DCD1DC5}" type="datetimeFigureOut">
              <a:rPr lang="es-ES" smtClean="0"/>
              <a:t>01/04/2020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871B6-8ACF-47F5-BD35-63F47BE0FF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004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6549" y="130628"/>
            <a:ext cx="11840308" cy="1386337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latin typeface="High Tower Text" panose="02040502050506030303" pitchFamily="18" charset="0"/>
              </a:rPr>
              <a:t>I UNIDAD: </a:t>
            </a:r>
            <a:r>
              <a:rPr lang="es-ES" sz="4000" b="1" dirty="0" smtClean="0">
                <a:latin typeface="High Tower Text" panose="02040502050506030303" pitchFamily="18" charset="0"/>
              </a:rPr>
              <a:t>NUTRICIÓN Y SALUD</a:t>
            </a:r>
            <a:endParaRPr lang="es-ES" sz="4000" b="1" dirty="0">
              <a:latin typeface="High Tower Text" panose="0204050205050603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0942" y="1831294"/>
            <a:ext cx="11332087" cy="4189677"/>
          </a:xfrm>
        </p:spPr>
        <p:txBody>
          <a:bodyPr>
            <a:noAutofit/>
          </a:bodyPr>
          <a:lstStyle/>
          <a:p>
            <a:pPr algn="l"/>
            <a:r>
              <a:rPr lang="es-ES" sz="3600" b="1" dirty="0" smtClean="0">
                <a:latin typeface="High Tower Text" panose="02040502050506030303" pitchFamily="18" charset="0"/>
              </a:rPr>
              <a:t>OBJETIVO DE APRENDIZAJE (AO) </a:t>
            </a:r>
            <a:r>
              <a:rPr lang="es-ES" sz="3600" b="1" dirty="0">
                <a:latin typeface="High Tower Text" panose="02040502050506030303" pitchFamily="18" charset="0"/>
              </a:rPr>
              <a:t>5</a:t>
            </a:r>
            <a:endParaRPr lang="es-ES" sz="3600" b="1" dirty="0" smtClean="0">
              <a:latin typeface="High Tower Text" panose="02040502050506030303" pitchFamily="18" charset="0"/>
            </a:endParaRPr>
          </a:p>
          <a:p>
            <a:pPr algn="l"/>
            <a:endParaRPr lang="es-ES" sz="3600" dirty="0">
              <a:latin typeface="High Tower Text" panose="02040502050506030303" pitchFamily="18" charset="0"/>
            </a:endParaRPr>
          </a:p>
          <a:p>
            <a:pPr algn="just"/>
            <a:r>
              <a:rPr lang="es-ES" dirty="0">
                <a:latin typeface="High Tower Text" panose="02040502050506030303" pitchFamily="18" charset="0"/>
              </a:rPr>
              <a:t>Explicar, basados en evidencias, la interacción de sistemas del cuerpo humano, organizados por estructuras especializadas que contribuyen a su equilibrio, considerando: La digestión de los alimentos por medio de la acción de enzimas digestivas y su absorción o paso a la sangre. El rol del sistema circulatorio en el transporte de sustancias como nutrientes, gases, desechos metabólicos y anticuerpos. El proceso de ventilación pulmonar e intercambio gaseoso a nivel alveolar. El rol del sistema excretor en relación con la filtración de la sangre, la regulación de la cantidad de agua en el cuerpo y la eliminación de desechos. La prevención de enfermedades debido al consumo excesivo de sustancias como tabaco, alcohol, grasas y sodio, que se relacionan con estos sistemas.</a:t>
            </a:r>
            <a:endParaRPr lang="es-ES" b="1" dirty="0" smtClean="0">
              <a:latin typeface="High Tower Text" panose="02040502050506030303" pitchFamily="18" charset="0"/>
            </a:endParaRPr>
          </a:p>
          <a:p>
            <a:pPr algn="just"/>
            <a:endParaRPr lang="es-ES" sz="3600" dirty="0" smtClean="0">
              <a:latin typeface="High Tower Text" panose="02040502050506030303" pitchFamily="18" charset="0"/>
            </a:endParaRPr>
          </a:p>
          <a:p>
            <a:pPr algn="just"/>
            <a:endParaRPr lang="es-ES" sz="3600" dirty="0">
              <a:latin typeface="High Tower Text" panose="02040502050506030303" pitchFamily="18" charset="0"/>
            </a:endParaRPr>
          </a:p>
          <a:p>
            <a:pPr algn="just"/>
            <a:endParaRPr lang="es-ES" sz="3600" dirty="0">
              <a:latin typeface="High Tower Text" panose="020405020505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27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45" y="365125"/>
            <a:ext cx="11746523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High Tower Text" panose="02040502050506030303" pitchFamily="18" charset="0"/>
              </a:rPr>
              <a:t>NIVEL DE ORGANIZACIÓN DEL CUERPO</a:t>
            </a:r>
            <a:endParaRPr lang="es-ES" b="1" dirty="0">
              <a:latin typeface="High Tower Text" panose="0204050205050603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Como ya lo habíamos visto, el cuerpo humano se organiza de la siguiente forma. </a:t>
            </a:r>
          </a:p>
          <a:p>
            <a:r>
              <a:rPr lang="es-ES" b="1" dirty="0" smtClean="0"/>
              <a:t>Célula – tejido – órgano – órgano – sistema – cuerpo humano </a:t>
            </a:r>
          </a:p>
          <a:p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531" y="3492500"/>
            <a:ext cx="6602713" cy="300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4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542" y="485359"/>
            <a:ext cx="12079458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High Tower Text" panose="02040502050506030303" pitchFamily="18" charset="0"/>
              </a:rPr>
              <a:t>EL CUERPO HUMANO Y LA NUTRICIÓN</a:t>
            </a:r>
            <a:endParaRPr lang="es-ES" b="1" dirty="0">
              <a:latin typeface="High Tower Text" panose="0204050205050603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High Tower Text" panose="02040502050506030303" pitchFamily="18" charset="0"/>
              </a:rPr>
              <a:t>El cuerpo del ser </a:t>
            </a:r>
            <a:r>
              <a:rPr lang="es-ES" u="sng" dirty="0" smtClean="0">
                <a:latin typeface="High Tower Text" panose="02040502050506030303" pitchFamily="18" charset="0"/>
              </a:rPr>
              <a:t>humano, necesita consumir ciertos insumos </a:t>
            </a:r>
            <a:r>
              <a:rPr lang="es-ES" dirty="0" smtClean="0">
                <a:latin typeface="High Tower Text" panose="02040502050506030303" pitchFamily="18" charset="0"/>
              </a:rPr>
              <a:t>que dan soporte al funcionamiento integral de su cuerpo, a través de la </a:t>
            </a:r>
            <a:r>
              <a:rPr lang="es-ES" u="sng" dirty="0" smtClean="0">
                <a:latin typeface="High Tower Text" panose="02040502050506030303" pitchFamily="18" charset="0"/>
              </a:rPr>
              <a:t>incorporación de nutrientes esenciales</a:t>
            </a:r>
            <a:r>
              <a:rPr lang="es-ES" dirty="0" smtClean="0">
                <a:latin typeface="High Tower Text" panose="02040502050506030303" pitchFamily="18" charset="0"/>
              </a:rPr>
              <a:t>. Esto recibe el nombre de </a:t>
            </a:r>
            <a:r>
              <a:rPr lang="es-ES" u="sng" dirty="0" smtClean="0">
                <a:latin typeface="High Tower Text" panose="02040502050506030303" pitchFamily="18" charset="0"/>
              </a:rPr>
              <a:t>nutrición y es una de los  procesos vitales </a:t>
            </a:r>
            <a:r>
              <a:rPr lang="es-ES" dirty="0" smtClean="0">
                <a:latin typeface="High Tower Text" panose="02040502050506030303" pitchFamily="18" charset="0"/>
              </a:rPr>
              <a:t>para el ser humano.  </a:t>
            </a:r>
            <a:endParaRPr lang="es-ES" dirty="0">
              <a:latin typeface="High Tower Text" panose="02040502050506030303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754" y="3519488"/>
            <a:ext cx="30861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500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365125"/>
            <a:ext cx="12041945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High Tower Text" panose="02040502050506030303" pitchFamily="18" charset="0"/>
              </a:rPr>
              <a:t>NUTRIENTES ESENCIALES PARA EL SER HUMANO</a:t>
            </a:r>
            <a:endParaRPr lang="es-ES" b="1" dirty="0">
              <a:latin typeface="High Tower Text" panose="0204050205050603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3335" y="1825625"/>
            <a:ext cx="11758609" cy="4351338"/>
          </a:xfrm>
        </p:spPr>
        <p:txBody>
          <a:bodyPr/>
          <a:lstStyle/>
          <a:p>
            <a:r>
              <a:rPr lang="es-ES" dirty="0"/>
              <a:t>Existen seis clases principales de </a:t>
            </a:r>
            <a:r>
              <a:rPr lang="es-ES" b="1" dirty="0"/>
              <a:t>nutrientes</a:t>
            </a:r>
            <a:r>
              <a:rPr lang="es-ES" dirty="0"/>
              <a:t> que el cuerpo necesita: </a:t>
            </a:r>
            <a:r>
              <a:rPr lang="es-ES" u="sng" dirty="0"/>
              <a:t>carbohidratos, proteínas, </a:t>
            </a:r>
            <a:r>
              <a:rPr lang="es-ES" u="sng" dirty="0" smtClean="0"/>
              <a:t>lípidos o grasas</a:t>
            </a:r>
            <a:r>
              <a:rPr lang="es-ES" u="sng" dirty="0"/>
              <a:t>, vitaminas, minerales y agua</a:t>
            </a:r>
            <a:r>
              <a:rPr lang="es-ES" dirty="0"/>
              <a:t>. </a:t>
            </a:r>
            <a:endParaRPr lang="es-ES" dirty="0" smtClean="0"/>
          </a:p>
          <a:p>
            <a:r>
              <a:rPr lang="es-ES" dirty="0" smtClean="0"/>
              <a:t>Son muy importantes, ya que al ser </a:t>
            </a:r>
            <a:r>
              <a:rPr lang="es-ES" u="sng" dirty="0" smtClean="0"/>
              <a:t>incorporados torrente sanguíneo, mediante el proceso digestivo, finalmente son sintetizados en la célula </a:t>
            </a:r>
            <a:r>
              <a:rPr lang="es-ES" dirty="0" smtClean="0"/>
              <a:t>(mitocondria).    </a:t>
            </a:r>
            <a:endParaRPr lang="es-ES" dirty="0"/>
          </a:p>
        </p:txBody>
      </p:sp>
      <p:pic>
        <p:nvPicPr>
          <p:cNvPr id="5128" name="Picture 8" descr="Nutrien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962" y="4001294"/>
            <a:ext cx="4674003" cy="271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31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High Tower Text" panose="02040502050506030303" pitchFamily="18" charset="0"/>
              </a:rPr>
              <a:t>¿DÓNDE ENCUENTRO LOS NUTRIENTES?</a:t>
            </a:r>
            <a:endParaRPr lang="es-ES" b="1" dirty="0">
              <a:latin typeface="High Tower Text" panose="0204050205050603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1" y="2010647"/>
            <a:ext cx="8332631" cy="416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965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s-ES" b="1" dirty="0" smtClean="0">
                <a:latin typeface="High Tower Text" panose="02040502050506030303" pitchFamily="18" charset="0"/>
              </a:rPr>
              <a:t>¿CÓMO SE INCORPORAN LOS NUTIENTES AL ORGANISMO?</a:t>
            </a:r>
            <a:endParaRPr lang="es-ES" b="1" dirty="0">
              <a:latin typeface="High Tower Text" panose="0204050205050603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014" y="1825625"/>
            <a:ext cx="7172459" cy="4351338"/>
          </a:xfrm>
        </p:spPr>
        <p:txBody>
          <a:bodyPr/>
          <a:lstStyle/>
          <a:p>
            <a:pPr algn="just"/>
            <a:r>
              <a:rPr lang="es-ES" dirty="0" smtClean="0"/>
              <a:t>Se incorpora a través del </a:t>
            </a:r>
            <a:r>
              <a:rPr lang="es-ES" i="1" u="sng" dirty="0" smtClean="0"/>
              <a:t>SISTEMA DIGESTIVO</a:t>
            </a:r>
            <a:r>
              <a:rPr lang="es-ES" dirty="0" smtClean="0"/>
              <a:t>.</a:t>
            </a:r>
          </a:p>
          <a:p>
            <a:pPr algn="just"/>
            <a:r>
              <a:rPr lang="es-ES" dirty="0" smtClean="0"/>
              <a:t>El sistema digestivo: </a:t>
            </a:r>
            <a:r>
              <a:rPr lang="es-ES" u="sng" dirty="0"/>
              <a:t>es el conjunto de órganos encargados del proceso de la digestión</a:t>
            </a:r>
            <a:r>
              <a:rPr lang="es-ES" dirty="0"/>
              <a:t>, es decir, la transformación de los alimentos para que puedan ser absorbidos y utilizados por las células del organismo.​</a:t>
            </a:r>
          </a:p>
        </p:txBody>
      </p:sp>
      <p:pic>
        <p:nvPicPr>
          <p:cNvPr id="6148" name="Picture 4" descr="Biología flashcards on Tinyc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443" y="2366963"/>
            <a:ext cx="30861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78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4" name="Picture 6" descr="Sistema Diges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825" y="0"/>
            <a:ext cx="9052819" cy="679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74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307</Words>
  <Application>Microsoft Office PowerPoint</Application>
  <PresentationFormat>Panorámica</PresentationFormat>
  <Paragraphs>17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High Tower Text</vt:lpstr>
      <vt:lpstr>Tema de Office</vt:lpstr>
      <vt:lpstr>I UNIDAD: NUTRICIÓN Y SALUD</vt:lpstr>
      <vt:lpstr>NIVEL DE ORGANIZACIÓN DEL CUERPO</vt:lpstr>
      <vt:lpstr>EL CUERPO HUMANO Y LA NUTRICIÓN</vt:lpstr>
      <vt:lpstr>NUTRIENTES ESENCIALES PARA EL SER HUMANO</vt:lpstr>
      <vt:lpstr>¿DÓNDE ENCUENTRO LOS NUTRIENTES?</vt:lpstr>
      <vt:lpstr>¿CÓMO SE INCORPORAN LOS NUTIENTES AL ORGANISMO?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UNIDAD: COMPORTASMIENTO DE LA MATERIA Y SU CLASIFICACIÓN</dc:title>
  <dc:creator>lider</dc:creator>
  <cp:lastModifiedBy>lider</cp:lastModifiedBy>
  <cp:revision>12</cp:revision>
  <dcterms:created xsi:type="dcterms:W3CDTF">2020-04-01T14:51:17Z</dcterms:created>
  <dcterms:modified xsi:type="dcterms:W3CDTF">2020-04-01T22:25:33Z</dcterms:modified>
</cp:coreProperties>
</file>